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21"/>
  </p:notesMasterIdLst>
  <p:sldIdLst>
    <p:sldId id="570" r:id="rId5"/>
    <p:sldId id="501" r:id="rId6"/>
    <p:sldId id="503" r:id="rId7"/>
    <p:sldId id="525" r:id="rId8"/>
    <p:sldId id="554" r:id="rId9"/>
    <p:sldId id="509" r:id="rId10"/>
    <p:sldId id="508" r:id="rId11"/>
    <p:sldId id="510" r:id="rId12"/>
    <p:sldId id="511" r:id="rId13"/>
    <p:sldId id="572" r:id="rId14"/>
    <p:sldId id="260" r:id="rId15"/>
    <p:sldId id="258" r:id="rId16"/>
    <p:sldId id="571" r:id="rId17"/>
    <p:sldId id="527" r:id="rId18"/>
    <p:sldId id="528" r:id="rId19"/>
    <p:sldId id="569" r:id="rId2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E08814-7040-110C-83B9-3629F36BCFF1}" name="Ingrid Cardyn" initials="IC" userId="S::icardyn@crc-lennox.qc.ca::5e2a5c75-00ed-448e-a49f-4a2ac5bf7d1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F5CF0-6227-4C29-A5FE-808141AD1B57}" v="75" dt="2025-08-13T16:23:27.52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037DCAC-446D-490D-91A4-11A6CCB2CE5C}" type="datetimeFigureOut">
              <a:rPr lang="en-US" smtClean="0"/>
              <a:t>8/13/2025</a:t>
            </a:fld>
            <a:endParaRPr lang="en-US"/>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Espace réservé des not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C35AD1B-C4E6-4328-ADAD-867F14140195}" type="slidenum">
              <a:rPr lang="en-US" smtClean="0"/>
              <a:t>‹n°›</a:t>
            </a:fld>
            <a:endParaRPr lang="en-US"/>
          </a:p>
        </p:txBody>
      </p:sp>
    </p:spTree>
    <p:extLst>
      <p:ext uri="{BB962C8B-B14F-4D97-AF65-F5344CB8AC3E}">
        <p14:creationId xmlns:p14="http://schemas.microsoft.com/office/powerpoint/2010/main" val="287311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err="1"/>
              <a:t>Introduce</a:t>
            </a:r>
            <a:r>
              <a:rPr lang="fr-CA"/>
              <a:t> </a:t>
            </a:r>
            <a:r>
              <a:rPr lang="fr-CA" err="1"/>
              <a:t>ourselves</a:t>
            </a:r>
            <a:r>
              <a:rPr lang="fr-CA"/>
              <a:t> (</a:t>
            </a:r>
            <a:r>
              <a:rPr lang="fr-CA" err="1"/>
              <a:t>pronouns</a:t>
            </a:r>
            <a:r>
              <a:rPr lang="fr-CA"/>
              <a:t>, </a:t>
            </a:r>
            <a:r>
              <a:rPr lang="fr-CA" err="1"/>
              <a:t>role</a:t>
            </a:r>
            <a:r>
              <a:rPr lang="fr-CA"/>
              <a:t>)</a:t>
            </a:r>
          </a:p>
          <a:p>
            <a:r>
              <a:rPr lang="fr-CA" err="1"/>
              <a:t>Today’s</a:t>
            </a:r>
            <a:r>
              <a:rPr lang="fr-CA"/>
              <a:t> workshop: </a:t>
            </a:r>
            <a:r>
              <a:rPr lang="fr-CA" err="1"/>
              <a:t>Filling</a:t>
            </a:r>
            <a:r>
              <a:rPr lang="fr-CA"/>
              <a:t> </a:t>
            </a:r>
            <a:r>
              <a:rPr lang="fr-CA" err="1"/>
              <a:t>your</a:t>
            </a:r>
            <a:r>
              <a:rPr lang="fr-CA"/>
              <a:t> </a:t>
            </a:r>
            <a:r>
              <a:rPr lang="fr-CA" err="1"/>
              <a:t>backpack</a:t>
            </a:r>
            <a:r>
              <a:rPr lang="fr-CA"/>
              <a:t> for </a:t>
            </a:r>
            <a:r>
              <a:rPr lang="fr-CA" err="1"/>
              <a:t>college</a:t>
            </a:r>
            <a:endParaRPr lang="fr-CA"/>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1</a:t>
            </a:fld>
            <a:endParaRPr lang="en-US"/>
          </a:p>
        </p:txBody>
      </p:sp>
    </p:spTree>
    <p:extLst>
      <p:ext uri="{BB962C8B-B14F-4D97-AF65-F5344CB8AC3E}">
        <p14:creationId xmlns:p14="http://schemas.microsoft.com/office/powerpoint/2010/main" val="2212313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 + I Info on </a:t>
            </a:r>
            <a:r>
              <a:rPr lang="fr-CA" dirty="0" err="1"/>
              <a:t>learning</a:t>
            </a:r>
            <a:r>
              <a:rPr lang="fr-CA" dirty="0"/>
              <a:t> styles, </a:t>
            </a:r>
            <a:r>
              <a:rPr lang="fr-CA" dirty="0" err="1"/>
              <a:t>accomodations</a:t>
            </a:r>
            <a:r>
              <a:rPr lang="fr-CA" dirty="0"/>
              <a:t>, </a:t>
            </a:r>
            <a:r>
              <a:rPr lang="fr-CA" dirty="0" err="1"/>
              <a:t>neurodivergence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M</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a:t>
            </a:r>
            <a:r>
              <a:rPr lang="fr-CA" b="1" dirty="0" err="1"/>
              <a:t>Writing</a:t>
            </a:r>
            <a:r>
              <a:rPr lang="fr-CA" b="1" dirty="0"/>
              <a:t> Center (</a:t>
            </a:r>
            <a:r>
              <a:rPr lang="fr-CA" b="1" dirty="0" err="1"/>
              <a:t>peer</a:t>
            </a:r>
            <a:r>
              <a:rPr lang="fr-CA" b="1" dirty="0"/>
              <a:t> </a:t>
            </a:r>
            <a:r>
              <a:rPr lang="fr-CA" b="1" dirty="0" err="1"/>
              <a:t>tutors</a:t>
            </a:r>
            <a:r>
              <a:rPr lang="fr-CA"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-CAF Centre d’aide au Français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err="1"/>
              <a:t>Brains</a:t>
            </a:r>
            <a:r>
              <a:rPr lang="fr-CA" b="1" dirty="0"/>
              <a:t>: </a:t>
            </a:r>
            <a:r>
              <a:rPr lang="fr-CA" dirty="0" err="1"/>
              <a:t>Student</a:t>
            </a:r>
            <a:r>
              <a:rPr lang="fr-CA" dirty="0"/>
              <a:t> </a:t>
            </a:r>
            <a:r>
              <a:rPr lang="fr-CA" dirty="0" err="1"/>
              <a:t>peer</a:t>
            </a:r>
            <a:r>
              <a:rPr lang="fr-CA" dirty="0"/>
              <a:t> </a:t>
            </a:r>
            <a:r>
              <a:rPr lang="fr-CA" dirty="0" err="1"/>
              <a:t>tutors</a:t>
            </a:r>
            <a:r>
              <a:rPr lang="fr-CA" dirty="0"/>
              <a:t> </a:t>
            </a:r>
            <a:r>
              <a:rPr lang="fr-CA" dirty="0" err="1"/>
              <a:t>available</a:t>
            </a:r>
            <a:r>
              <a:rPr lang="fr-CA" dirty="0"/>
              <a:t> to help </a:t>
            </a:r>
            <a:r>
              <a:rPr lang="fr-CA" dirty="0" err="1"/>
              <a:t>you</a:t>
            </a:r>
            <a:r>
              <a:rPr lang="fr-CA" dirty="0"/>
              <a:t> </a:t>
            </a:r>
            <a:r>
              <a:rPr lang="fr-CA" dirty="0" err="1"/>
              <a:t>with</a:t>
            </a:r>
            <a:r>
              <a:rPr lang="fr-CA" dirty="0"/>
              <a:t> tech </a:t>
            </a:r>
            <a:r>
              <a:rPr lang="fr-CA" dirty="0" err="1"/>
              <a:t>knowledge</a:t>
            </a:r>
            <a:r>
              <a:rPr lang="fr-CA" dirty="0"/>
              <a:t> and computer </a:t>
            </a:r>
            <a:r>
              <a:rPr lang="fr-CA" dirty="0" err="1"/>
              <a:t>skills</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Peer </a:t>
            </a:r>
            <a:r>
              <a:rPr lang="fr-CA" b="1" dirty="0" err="1"/>
              <a:t>tutors</a:t>
            </a:r>
            <a:r>
              <a:rPr lang="fr-CA" dirty="0"/>
              <a:t> in </a:t>
            </a:r>
            <a:r>
              <a:rPr lang="fr-CA" dirty="0" err="1"/>
              <a:t>every</a:t>
            </a:r>
            <a:r>
              <a:rPr lang="fr-CA" dirty="0"/>
              <a:t> program, contact Maude Fortier</a:t>
            </a:r>
          </a:p>
          <a:p>
            <a:endParaRPr lang="en-US" dirty="0"/>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10</a:t>
            </a:fld>
            <a:endParaRPr lang="en-US"/>
          </a:p>
        </p:txBody>
      </p:sp>
    </p:spTree>
    <p:extLst>
      <p:ext uri="{BB962C8B-B14F-4D97-AF65-F5344CB8AC3E}">
        <p14:creationId xmlns:p14="http://schemas.microsoft.com/office/powerpoint/2010/main" val="2565943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Tool to </a:t>
            </a:r>
            <a:r>
              <a:rPr lang="fr-CA" b="1" err="1"/>
              <a:t>read</a:t>
            </a:r>
            <a:r>
              <a:rPr lang="fr-CA" b="1"/>
              <a:t> </a:t>
            </a:r>
            <a:r>
              <a:rPr lang="en-US"/>
              <a:t>Info about stress (which is normal to experience during your transition to college)</a:t>
            </a:r>
          </a:p>
          <a:p>
            <a:r>
              <a:rPr lang="en-US"/>
              <a:t>Vs anxiety which is a constant state of hyper-arousal </a:t>
            </a:r>
          </a:p>
          <a:p>
            <a:pPr defTabSz="933237">
              <a:defRPr/>
            </a:pPr>
            <a:r>
              <a:rPr lang="en-US"/>
              <a:t>The next time a similar stressor comes along, you’ll be better equipped to handle it and it likely won’t feel as stressful as it did this time. </a:t>
            </a:r>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11</a:t>
            </a:fld>
            <a:endParaRPr lang="en-US"/>
          </a:p>
        </p:txBody>
      </p:sp>
    </p:spTree>
    <p:extLst>
      <p:ext uri="{BB962C8B-B14F-4D97-AF65-F5344CB8AC3E}">
        <p14:creationId xmlns:p14="http://schemas.microsoft.com/office/powerpoint/2010/main" val="2154723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3237">
              <a:defRPr/>
            </a:pPr>
            <a:r>
              <a:rPr lang="en-US" b="1" i="0">
                <a:effectLst/>
              </a:rPr>
              <a:t>Tool for them to read</a:t>
            </a:r>
          </a:p>
          <a:p>
            <a:pPr defTabSz="933237">
              <a:defRPr/>
            </a:pPr>
            <a:r>
              <a:rPr lang="en-US" b="1" i="0">
                <a:effectLst/>
              </a:rPr>
              <a:t>Definition: the ability to adapt and </a:t>
            </a:r>
            <a:r>
              <a:rPr lang="en-US" b="1"/>
              <a:t>achieve good educational outcome despite adversity</a:t>
            </a:r>
            <a:r>
              <a:rPr lang="en-US" b="1" i="0">
                <a:effectLst/>
              </a:rPr>
              <a:t>.</a:t>
            </a:r>
            <a:endParaRPr lang="en-US"/>
          </a:p>
          <a:p>
            <a:pPr defTabSz="933237">
              <a:defRPr/>
            </a:pPr>
            <a:r>
              <a:rPr lang="en-US"/>
              <a:t>challenges/failure = springboard for self-improvement</a:t>
            </a:r>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12</a:t>
            </a:fld>
            <a:endParaRPr lang="en-US"/>
          </a:p>
        </p:txBody>
      </p:sp>
    </p:spTree>
    <p:extLst>
      <p:ext uri="{BB962C8B-B14F-4D97-AF65-F5344CB8AC3E}">
        <p14:creationId xmlns:p14="http://schemas.microsoft.com/office/powerpoint/2010/main" val="3893855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a:t>I: </a:t>
            </a:r>
            <a:r>
              <a:rPr lang="fr-CA" b="1" err="1"/>
              <a:t>Guided</a:t>
            </a:r>
            <a:r>
              <a:rPr lang="fr-CA" b="1"/>
              <a:t> </a:t>
            </a:r>
            <a:r>
              <a:rPr lang="fr-CA" b="1" err="1"/>
              <a:t>reflection</a:t>
            </a:r>
            <a:r>
              <a:rPr lang="fr-CA" b="1"/>
              <a:t> </a:t>
            </a:r>
          </a:p>
          <a:p>
            <a:r>
              <a:rPr lang="fr-CA" b="1"/>
              <a:t>M: animation apparition mots (</a:t>
            </a:r>
            <a:r>
              <a:rPr lang="fr-CA" b="1" err="1"/>
              <a:t>examples</a:t>
            </a:r>
            <a:r>
              <a:rPr lang="fr-CA" b="1"/>
              <a:t> d’élèves)</a:t>
            </a:r>
          </a:p>
          <a:p>
            <a:r>
              <a:rPr lang="fr-CA" b="1"/>
              <a:t>(BEST: Self-care)</a:t>
            </a:r>
          </a:p>
          <a:p>
            <a:r>
              <a:rPr lang="en-US"/>
              <a:t>-Clouds = the things that cause you stress, that rain into your bucket and gradually fill it up. </a:t>
            </a:r>
          </a:p>
          <a:p>
            <a:r>
              <a:rPr lang="en-US"/>
              <a:t>We all have a stress bucket that is unique to us. Vulnerability = size of our bucket.</a:t>
            </a:r>
          </a:p>
          <a:p>
            <a:r>
              <a:rPr lang="en-US"/>
              <a:t>-Taps =self-care, coping strategies that release stress. e.g. eating well, exercising, hobbies/interests.</a:t>
            </a:r>
          </a:p>
          <a:p>
            <a:r>
              <a:rPr lang="en-US"/>
              <a:t>Good coping=taps working to evacuate stress Vs Taps not working = water fills bucket and overflows</a:t>
            </a:r>
          </a:p>
          <a:p>
            <a:r>
              <a:rPr lang="fr-CA" b="1"/>
              <a:t>Activity: </a:t>
            </a:r>
            <a:r>
              <a:rPr lang="en-US"/>
              <a:t>To help us become aware of our current stressors, how full our bucket is, and whether we need to work on our taps to manage our stress.</a:t>
            </a:r>
          </a:p>
          <a:p>
            <a:r>
              <a:rPr lang="en-US"/>
              <a:t>Helps us to rebalance by identifying current stressors in our life and strategies to manage them.</a:t>
            </a:r>
          </a:p>
          <a:p>
            <a:r>
              <a:rPr lang="en-US"/>
              <a:t>Identify the things that cause you stress (the clouds) and the things you do to manage them (your taps). </a:t>
            </a:r>
          </a:p>
          <a:p>
            <a:r>
              <a:rPr lang="en-US"/>
              <a:t>-What size and shape is your stress bucket? How full is it? What are the signs that your bucket is getting too full or overflowing? Are all of your taps working? How do you currently relieve stress? Do you turn to unhealthy ways to release stress and what does this look like?</a:t>
            </a:r>
          </a:p>
          <a:p>
            <a:r>
              <a:rPr lang="en-US"/>
              <a:t>-Self-care strategies are proactive habits that help us evacuate stress</a:t>
            </a:r>
          </a:p>
          <a:p>
            <a:r>
              <a:rPr lang="en-US" b="1"/>
              <a:t>The next slides in your handout are strategies to help manage stress (to read)</a:t>
            </a:r>
          </a:p>
        </p:txBody>
      </p:sp>
      <p:sp>
        <p:nvSpPr>
          <p:cNvPr id="4" name="Slide Number Placeholder 3"/>
          <p:cNvSpPr>
            <a:spLocks noGrp="1"/>
          </p:cNvSpPr>
          <p:nvPr>
            <p:ph type="sldNum" sz="quarter" idx="5"/>
          </p:nvPr>
        </p:nvSpPr>
        <p:spPr/>
        <p:txBody>
          <a:bodyPr/>
          <a:lstStyle/>
          <a:p>
            <a:fld id="{D56AA994-2DC9-4CAB-9BCF-6309858118BE}" type="slidenum">
              <a:rPr lang="en-CA" smtClean="0"/>
              <a:t>13</a:t>
            </a:fld>
            <a:endParaRPr lang="en-CA"/>
          </a:p>
        </p:txBody>
      </p:sp>
    </p:spTree>
    <p:extLst>
      <p:ext uri="{BB962C8B-B14F-4D97-AF65-F5344CB8AC3E}">
        <p14:creationId xmlns:p14="http://schemas.microsoft.com/office/powerpoint/2010/main" val="110781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Check </a:t>
            </a:r>
            <a:r>
              <a:rPr lang="fr-CA" err="1"/>
              <a:t>which</a:t>
            </a:r>
            <a:r>
              <a:rPr lang="fr-CA"/>
              <a:t> of </a:t>
            </a:r>
            <a:r>
              <a:rPr lang="fr-CA" err="1"/>
              <a:t>these</a:t>
            </a:r>
            <a:r>
              <a:rPr lang="fr-CA"/>
              <a:t> </a:t>
            </a:r>
            <a:r>
              <a:rPr lang="fr-CA" err="1"/>
              <a:t>strategies</a:t>
            </a:r>
            <a:r>
              <a:rPr lang="fr-CA"/>
              <a:t> </a:t>
            </a:r>
            <a:r>
              <a:rPr lang="fr-CA" err="1"/>
              <a:t>you</a:t>
            </a:r>
            <a:r>
              <a:rPr lang="fr-CA"/>
              <a:t> use to help manage </a:t>
            </a:r>
            <a:r>
              <a:rPr lang="fr-CA" err="1"/>
              <a:t>your</a:t>
            </a:r>
            <a:r>
              <a:rPr lang="fr-CA"/>
              <a:t> stress.</a:t>
            </a:r>
            <a:endParaRPr lang="en-US"/>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14</a:t>
            </a:fld>
            <a:endParaRPr lang="en-US"/>
          </a:p>
        </p:txBody>
      </p:sp>
    </p:spTree>
    <p:extLst>
      <p:ext uri="{BB962C8B-B14F-4D97-AF65-F5344CB8AC3E}">
        <p14:creationId xmlns:p14="http://schemas.microsoft.com/office/powerpoint/2010/main" val="877307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3237">
              <a:defRPr/>
            </a:pPr>
            <a:r>
              <a:rPr lang="fr-CA"/>
              <a:t>Link to </a:t>
            </a:r>
            <a:r>
              <a:rPr lang="fr-CA" err="1"/>
              <a:t>needs</a:t>
            </a:r>
            <a:endParaRPr lang="en-US"/>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15</a:t>
            </a:fld>
            <a:endParaRPr lang="en-US"/>
          </a:p>
        </p:txBody>
      </p:sp>
    </p:spTree>
    <p:extLst>
      <p:ext uri="{BB962C8B-B14F-4D97-AF65-F5344CB8AC3E}">
        <p14:creationId xmlns:p14="http://schemas.microsoft.com/office/powerpoint/2010/main" val="2328421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t>M</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err="1"/>
              <a:t>Freego</a:t>
            </a:r>
            <a:r>
              <a:rPr lang="fr-CA" b="1"/>
              <a:t> &amp; </a:t>
            </a:r>
            <a:r>
              <a:rPr lang="en-US"/>
              <a:t>Little Forks Food Security Program: • La Grande Table • Referral from counselling services • Healthy frozen meals for a maximum of 7 meals per student per week • Deliveries every Monday • Anonymous program</a:t>
            </a:r>
            <a:endParaRPr lang="fr-CA" b="1"/>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a:solidFill>
                  <a:srgbClr val="0070C0"/>
                </a:solidFill>
              </a:rPr>
              <a:t>Have a question? Need to vent? </a:t>
            </a:r>
            <a:r>
              <a:rPr lang="fr-CA" sz="1200" err="1">
                <a:solidFill>
                  <a:srgbClr val="0070C0"/>
                </a:solidFill>
              </a:rPr>
              <a:t>Trying</a:t>
            </a:r>
            <a:r>
              <a:rPr lang="fr-CA" sz="1200">
                <a:solidFill>
                  <a:srgbClr val="0070C0"/>
                </a:solidFill>
              </a:rPr>
              <a:t> to </a:t>
            </a:r>
            <a:r>
              <a:rPr lang="fr-CA" sz="1200" err="1">
                <a:solidFill>
                  <a:srgbClr val="0070C0"/>
                </a:solidFill>
              </a:rPr>
              <a:t>locate</a:t>
            </a:r>
            <a:r>
              <a:rPr lang="fr-CA" sz="1200">
                <a:solidFill>
                  <a:srgbClr val="0070C0"/>
                </a:solidFill>
              </a:rPr>
              <a:t> services or support? </a:t>
            </a:r>
            <a:r>
              <a:rPr lang="fr-CA" sz="1200" b="1" err="1">
                <a:solidFill>
                  <a:srgbClr val="0070C0"/>
                </a:solidFill>
              </a:rPr>
              <a:t>Ask</a:t>
            </a:r>
            <a:r>
              <a:rPr lang="fr-CA" sz="1200" b="1">
                <a:solidFill>
                  <a:srgbClr val="0070C0"/>
                </a:solidFill>
              </a:rPr>
              <a:t> a Peer Guide!</a:t>
            </a: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r>
              <a:rPr lang="en-US"/>
              <a:t>CSA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16</a:t>
            </a:fld>
            <a:endParaRPr lang="en-US"/>
          </a:p>
        </p:txBody>
      </p:sp>
    </p:spTree>
    <p:extLst>
      <p:ext uri="{BB962C8B-B14F-4D97-AF65-F5344CB8AC3E}">
        <p14:creationId xmlns:p14="http://schemas.microsoft.com/office/powerpoint/2010/main" val="322508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(BEST: </a:t>
            </a:r>
            <a:r>
              <a:rPr lang="en-US" b="1"/>
              <a:t>B</a:t>
            </a:r>
            <a:r>
              <a:rPr lang="en-US"/>
              <a:t>reathe)</a:t>
            </a:r>
          </a:p>
          <a:p>
            <a:r>
              <a:rPr lang="en-US"/>
              <a:t>Explore a few stress management techniques.</a:t>
            </a:r>
          </a:p>
          <a:p>
            <a:r>
              <a:rPr lang="en-US"/>
              <a:t>= a breathing technique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t>Use </a:t>
            </a:r>
            <a:r>
              <a:rPr lang="fr-CA" err="1"/>
              <a:t>your</a:t>
            </a:r>
            <a:r>
              <a:rPr lang="fr-CA"/>
              <a:t> </a:t>
            </a:r>
            <a:r>
              <a:rPr lang="fr-CA" err="1"/>
              <a:t>diaphragm</a:t>
            </a:r>
            <a:r>
              <a:rPr lang="fr-CA"/>
              <a:t> muscle to engage </a:t>
            </a:r>
            <a:r>
              <a:rPr lang="fr-CA" err="1"/>
              <a:t>your</a:t>
            </a:r>
            <a:r>
              <a:rPr lang="fr-CA"/>
              <a:t> </a:t>
            </a:r>
            <a:r>
              <a:rPr lang="fr-CA" err="1"/>
              <a:t>parasympathetic</a:t>
            </a:r>
            <a:r>
              <a:rPr lang="fr-CA"/>
              <a:t> </a:t>
            </a:r>
            <a:r>
              <a:rPr lang="fr-CA" err="1"/>
              <a:t>nervous</a:t>
            </a:r>
            <a:r>
              <a:rPr lang="fr-CA"/>
              <a:t> </a:t>
            </a:r>
            <a:r>
              <a:rPr lang="fr-CA" b="0"/>
              <a:t>system (</a:t>
            </a:r>
            <a:r>
              <a:rPr lang="en-US" b="0" i="0">
                <a:solidFill>
                  <a:srgbClr val="202124"/>
                </a:solidFill>
                <a:effectLst/>
                <a:latin typeface="arial" panose="020B0604020202020204" pitchFamily="34" charset="0"/>
              </a:rPr>
              <a:t>relaxes your body after periods of stress or danger) to </a:t>
            </a:r>
            <a:r>
              <a:rPr lang="fr-CA" err="1"/>
              <a:t>overide</a:t>
            </a:r>
            <a:r>
              <a:rPr lang="fr-CA"/>
              <a:t> </a:t>
            </a:r>
            <a:r>
              <a:rPr lang="fr-CA" err="1"/>
              <a:t>your</a:t>
            </a:r>
            <a:r>
              <a:rPr lang="fr-CA"/>
              <a:t> </a:t>
            </a:r>
            <a:r>
              <a:rPr lang="fr-CA" err="1"/>
              <a:t>sympathetic</a:t>
            </a:r>
            <a:r>
              <a:rPr lang="fr-CA"/>
              <a:t> </a:t>
            </a:r>
            <a:r>
              <a:rPr lang="fr-CA" err="1"/>
              <a:t>nervous</a:t>
            </a:r>
            <a:r>
              <a:rPr lang="fr-CA"/>
              <a:t> system (</a:t>
            </a:r>
            <a:r>
              <a:rPr lang="fr-CA" err="1"/>
              <a:t>role</a:t>
            </a:r>
            <a:r>
              <a:rPr lang="fr-CA"/>
              <a:t> in </a:t>
            </a:r>
            <a:r>
              <a:rPr lang="en-US" b="0" i="0">
                <a:solidFill>
                  <a:srgbClr val="202124"/>
                </a:solidFill>
                <a:effectLst/>
                <a:latin typeface="arial" panose="020B0604020202020204" pitchFamily="34" charset="0"/>
              </a:rPr>
              <a:t>responding to dangerous or stressful situations/fight or flight)</a:t>
            </a:r>
            <a:endParaRPr lang="en-US"/>
          </a:p>
          <a:p>
            <a:r>
              <a:rPr lang="en-US"/>
              <a:t>You can easily apply this technique in situations where your stress response is intense, and you can do it in a way that no one else will notice.</a:t>
            </a:r>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2</a:t>
            </a:fld>
            <a:endParaRPr lang="en-US"/>
          </a:p>
        </p:txBody>
      </p:sp>
    </p:spTree>
    <p:extLst>
      <p:ext uri="{BB962C8B-B14F-4D97-AF65-F5344CB8AC3E}">
        <p14:creationId xmlns:p14="http://schemas.microsoft.com/office/powerpoint/2010/main" val="148209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I</a:t>
            </a:r>
          </a:p>
          <a:p>
            <a:r>
              <a:rPr lang="en-US"/>
              <a:t>-Canadian tool based off feedback from a large number of post-secondary students (what they wish they had known when they started their first year of university or college)</a:t>
            </a:r>
          </a:p>
          <a:p>
            <a:r>
              <a:rPr lang="en-US"/>
              <a:t>-Covers important things that aren’t usually talked about, but that can come up at this transition point in your life.</a:t>
            </a:r>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3</a:t>
            </a:fld>
            <a:endParaRPr lang="en-US"/>
          </a:p>
        </p:txBody>
      </p:sp>
    </p:spTree>
    <p:extLst>
      <p:ext uri="{BB962C8B-B14F-4D97-AF65-F5344CB8AC3E}">
        <p14:creationId xmlns:p14="http://schemas.microsoft.com/office/powerpoint/2010/main" val="2793484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(BEST: Empathy)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Maslow’s </a:t>
            </a:r>
            <a:r>
              <a:rPr lang="en-US" err="1"/>
              <a:t>Hieararchy</a:t>
            </a:r>
            <a:r>
              <a:rPr lang="en-US"/>
              <a:t> of Needs</a:t>
            </a:r>
          </a:p>
          <a:p>
            <a:r>
              <a:rPr lang="fr-CA" err="1"/>
              <a:t>What</a:t>
            </a:r>
            <a:r>
              <a:rPr lang="fr-CA"/>
              <a:t> can </a:t>
            </a:r>
            <a:r>
              <a:rPr lang="fr-CA" err="1"/>
              <a:t>you</a:t>
            </a:r>
            <a:r>
              <a:rPr lang="fr-CA"/>
              <a:t> do to </a:t>
            </a:r>
            <a:r>
              <a:rPr lang="fr-CA" err="1"/>
              <a:t>meet</a:t>
            </a:r>
            <a:r>
              <a:rPr lang="fr-CA"/>
              <a:t> </a:t>
            </a:r>
            <a:r>
              <a:rPr lang="fr-CA" err="1"/>
              <a:t>them</a:t>
            </a:r>
            <a:r>
              <a:rPr lang="fr-CA"/>
              <a:t> (</a:t>
            </a:r>
            <a:r>
              <a:rPr lang="fr-CA" b="1"/>
              <a:t>and </a:t>
            </a:r>
            <a:r>
              <a:rPr lang="fr-CA" b="1" err="1"/>
              <a:t>others</a:t>
            </a:r>
            <a:r>
              <a:rPr lang="fr-CA" b="1"/>
              <a:t> to help </a:t>
            </a:r>
            <a:r>
              <a:rPr lang="fr-CA" b="1" err="1"/>
              <a:t>you</a:t>
            </a:r>
            <a:r>
              <a:rPr lang="fr-CA" b="1"/>
              <a:t> </a:t>
            </a:r>
            <a:r>
              <a:rPr lang="fr-CA" b="1" err="1"/>
              <a:t>meet</a:t>
            </a:r>
            <a:r>
              <a:rPr lang="fr-CA" b="1"/>
              <a:t> </a:t>
            </a:r>
            <a:r>
              <a:rPr lang="fr-CA" b="1" err="1"/>
              <a:t>them</a:t>
            </a:r>
            <a:r>
              <a:rPr lang="fr-CA"/>
              <a:t>)?</a:t>
            </a:r>
          </a:p>
          <a:p>
            <a:r>
              <a:rPr lang="en-US" sz="1200" kern="1200">
                <a:solidFill>
                  <a:schemeClr val="tx1"/>
                </a:solidFill>
                <a:effectLst/>
                <a:latin typeface="+mn-lt"/>
                <a:ea typeface="+mn-ea"/>
                <a:cs typeface="+mn-cs"/>
              </a:rPr>
              <a:t>Erika Boyer's tool College Living Made Easy (SET graduate)=might help them meet some needs during the first weeks</a:t>
            </a:r>
            <a:endParaRPr lang="fr-CA"/>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4</a:t>
            </a:fld>
            <a:endParaRPr lang="en-US"/>
          </a:p>
        </p:txBody>
      </p:sp>
    </p:spTree>
    <p:extLst>
      <p:ext uri="{BB962C8B-B14F-4D97-AF65-F5344CB8AC3E}">
        <p14:creationId xmlns:p14="http://schemas.microsoft.com/office/powerpoint/2010/main" val="301832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I</a:t>
            </a:r>
          </a:p>
          <a:p>
            <a:r>
              <a:rPr lang="fr-CA"/>
              <a:t>It </a:t>
            </a:r>
            <a:r>
              <a:rPr lang="fr-CA" err="1"/>
              <a:t>helps</a:t>
            </a:r>
            <a:r>
              <a:rPr lang="fr-CA"/>
              <a:t> to know </a:t>
            </a:r>
            <a:r>
              <a:rPr lang="fr-CA" err="1"/>
              <a:t>which</a:t>
            </a:r>
            <a:r>
              <a:rPr lang="fr-CA"/>
              <a:t> type of </a:t>
            </a:r>
            <a:r>
              <a:rPr lang="fr-CA" err="1"/>
              <a:t>learner</a:t>
            </a:r>
            <a:r>
              <a:rPr lang="fr-CA"/>
              <a:t> </a:t>
            </a:r>
            <a:r>
              <a:rPr lang="fr-CA" err="1"/>
              <a:t>you</a:t>
            </a:r>
            <a:r>
              <a:rPr lang="fr-CA"/>
              <a:t> are to </a:t>
            </a:r>
            <a:r>
              <a:rPr lang="fr-CA" err="1"/>
              <a:t>discover</a:t>
            </a:r>
            <a:r>
              <a:rPr lang="fr-CA"/>
              <a:t> how </a:t>
            </a:r>
            <a:r>
              <a:rPr lang="fr-CA" err="1"/>
              <a:t>you</a:t>
            </a:r>
            <a:r>
              <a:rPr lang="fr-CA"/>
              <a:t> </a:t>
            </a:r>
            <a:r>
              <a:rPr lang="fr-CA" err="1"/>
              <a:t>learn</a:t>
            </a:r>
            <a:r>
              <a:rPr lang="fr-CA"/>
              <a:t> best.</a:t>
            </a:r>
          </a:p>
          <a:p>
            <a:r>
              <a:rPr lang="en-US" sz="1200" b="0" i="0" kern="1200">
                <a:solidFill>
                  <a:schemeClr val="tx1"/>
                </a:solidFill>
                <a:effectLst/>
                <a:latin typeface="+mn-lt"/>
                <a:ea typeface="+mn-ea"/>
                <a:cs typeface="+mn-cs"/>
              </a:rPr>
              <a:t>Can help you identify effective study methods and improve your learning outcomes</a:t>
            </a:r>
            <a:endParaRPr lang="fr-CA"/>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5</a:t>
            </a:fld>
            <a:endParaRPr lang="en-US"/>
          </a:p>
        </p:txBody>
      </p:sp>
    </p:spTree>
    <p:extLst>
      <p:ext uri="{BB962C8B-B14F-4D97-AF65-F5344CB8AC3E}">
        <p14:creationId xmlns:p14="http://schemas.microsoft.com/office/powerpoint/2010/main" val="109824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You may excel at verbally explaining things.</a:t>
            </a:r>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6</a:t>
            </a:fld>
            <a:endParaRPr lang="en-US"/>
          </a:p>
        </p:txBody>
      </p:sp>
    </p:spTree>
    <p:extLst>
      <p:ext uri="{BB962C8B-B14F-4D97-AF65-F5344CB8AC3E}">
        <p14:creationId xmlns:p14="http://schemas.microsoft.com/office/powerpoint/2010/main" val="13170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err="1"/>
              <a:t>Also</a:t>
            </a:r>
            <a:r>
              <a:rPr lang="fr-CA"/>
              <a:t> </a:t>
            </a:r>
            <a:r>
              <a:rPr lang="fr-CA" err="1"/>
              <a:t>referred</a:t>
            </a:r>
            <a:r>
              <a:rPr lang="fr-CA"/>
              <a:t> to as spatial </a:t>
            </a:r>
            <a:r>
              <a:rPr lang="fr-CA" err="1"/>
              <a:t>learning</a:t>
            </a:r>
            <a:r>
              <a:rPr lang="fr-CA"/>
              <a:t> style</a:t>
            </a:r>
          </a:p>
          <a:p>
            <a:r>
              <a:rPr lang="fr-CA"/>
              <a:t>You are partial to seeing and </a:t>
            </a:r>
            <a:r>
              <a:rPr lang="fr-CA" err="1"/>
              <a:t>observing</a:t>
            </a:r>
            <a:r>
              <a:rPr lang="fr-CA"/>
              <a:t> </a:t>
            </a:r>
            <a:r>
              <a:rPr lang="fr-CA" err="1"/>
              <a:t>visual</a:t>
            </a:r>
            <a:r>
              <a:rPr lang="fr-CA"/>
              <a:t> </a:t>
            </a:r>
            <a:r>
              <a:rPr lang="fr-CA" err="1"/>
              <a:t>cues</a:t>
            </a:r>
            <a:r>
              <a:rPr lang="fr-CA"/>
              <a:t>/input</a:t>
            </a:r>
            <a:endParaRPr lang="en-US"/>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7</a:t>
            </a:fld>
            <a:endParaRPr lang="en-US"/>
          </a:p>
        </p:txBody>
      </p:sp>
    </p:spTree>
    <p:extLst>
      <p:ext uri="{BB962C8B-B14F-4D97-AF65-F5344CB8AC3E}">
        <p14:creationId xmlns:p14="http://schemas.microsoft.com/office/powerpoint/2010/main" val="361723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err="1"/>
              <a:t>Some</a:t>
            </a:r>
            <a:r>
              <a:rPr lang="fr-CA"/>
              <a:t> </a:t>
            </a:r>
            <a:r>
              <a:rPr lang="fr-CA" err="1"/>
              <a:t>overlap</a:t>
            </a:r>
            <a:r>
              <a:rPr lang="fr-CA"/>
              <a:t> </a:t>
            </a:r>
            <a:r>
              <a:rPr lang="fr-CA" err="1"/>
              <a:t>with</a:t>
            </a:r>
            <a:r>
              <a:rPr lang="fr-CA"/>
              <a:t> </a:t>
            </a:r>
            <a:r>
              <a:rPr lang="fr-CA" err="1"/>
              <a:t>visual</a:t>
            </a:r>
            <a:r>
              <a:rPr lang="fr-CA"/>
              <a:t> </a:t>
            </a:r>
            <a:r>
              <a:rPr lang="fr-CA" err="1"/>
              <a:t>learning</a:t>
            </a:r>
            <a:endParaRPr lang="fr-CA"/>
          </a:p>
          <a:p>
            <a:r>
              <a:rPr lang="fr-CA"/>
              <a:t>The </a:t>
            </a:r>
            <a:r>
              <a:rPr lang="fr-CA" err="1"/>
              <a:t>traditional</a:t>
            </a:r>
            <a:r>
              <a:rPr lang="fr-CA"/>
              <a:t> </a:t>
            </a:r>
            <a:r>
              <a:rPr lang="fr-CA" err="1"/>
              <a:t>education</a:t>
            </a:r>
            <a:r>
              <a:rPr lang="fr-CA"/>
              <a:t> system </a:t>
            </a:r>
            <a:r>
              <a:rPr lang="fr-CA" err="1"/>
              <a:t>caters</a:t>
            </a:r>
            <a:r>
              <a:rPr lang="fr-CA"/>
              <a:t> to </a:t>
            </a:r>
            <a:r>
              <a:rPr lang="fr-CA" err="1"/>
              <a:t>this</a:t>
            </a:r>
            <a:r>
              <a:rPr lang="fr-CA"/>
              <a:t> </a:t>
            </a:r>
            <a:r>
              <a:rPr lang="fr-CA" err="1"/>
              <a:t>learning</a:t>
            </a:r>
            <a:r>
              <a:rPr lang="fr-CA"/>
              <a:t> style</a:t>
            </a:r>
            <a:endParaRPr lang="en-US"/>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8</a:t>
            </a:fld>
            <a:endParaRPr lang="en-US"/>
          </a:p>
        </p:txBody>
      </p:sp>
    </p:spTree>
    <p:extLst>
      <p:ext uri="{BB962C8B-B14F-4D97-AF65-F5344CB8AC3E}">
        <p14:creationId xmlns:p14="http://schemas.microsoft.com/office/powerpoint/2010/main" val="222204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err="1"/>
              <a:t>Also</a:t>
            </a:r>
            <a:r>
              <a:rPr lang="fr-CA"/>
              <a:t> </a:t>
            </a:r>
            <a:r>
              <a:rPr lang="fr-CA" err="1"/>
              <a:t>called</a:t>
            </a:r>
            <a:r>
              <a:rPr lang="fr-CA"/>
              <a:t> </a:t>
            </a:r>
            <a:r>
              <a:rPr lang="fr-CA" err="1"/>
              <a:t>kinesthetic</a:t>
            </a:r>
            <a:r>
              <a:rPr lang="fr-CA"/>
              <a:t> </a:t>
            </a:r>
            <a:r>
              <a:rPr lang="fr-CA" err="1"/>
              <a:t>learning</a:t>
            </a:r>
            <a:endParaRPr lang="fr-CA"/>
          </a:p>
          <a:p>
            <a:r>
              <a:rPr lang="fr-CA" err="1"/>
              <a:t>Often</a:t>
            </a:r>
            <a:r>
              <a:rPr lang="fr-CA"/>
              <a:t> </a:t>
            </a:r>
            <a:r>
              <a:rPr lang="fr-CA" err="1"/>
              <a:t>excel</a:t>
            </a:r>
            <a:r>
              <a:rPr lang="fr-CA"/>
              <a:t> at sports</a:t>
            </a:r>
            <a:endParaRPr lang="en-US"/>
          </a:p>
        </p:txBody>
      </p:sp>
      <p:sp>
        <p:nvSpPr>
          <p:cNvPr id="4" name="Espace réservé du numéro de diapositive 3"/>
          <p:cNvSpPr>
            <a:spLocks noGrp="1"/>
          </p:cNvSpPr>
          <p:nvPr>
            <p:ph type="sldNum" sz="quarter" idx="5"/>
          </p:nvPr>
        </p:nvSpPr>
        <p:spPr/>
        <p:txBody>
          <a:bodyPr/>
          <a:lstStyle/>
          <a:p>
            <a:fld id="{FC35AD1B-C4E6-4328-ADAD-867F14140195}" type="slidenum">
              <a:rPr lang="en-US" smtClean="0"/>
              <a:t>9</a:t>
            </a:fld>
            <a:endParaRPr lang="en-US"/>
          </a:p>
        </p:txBody>
      </p:sp>
    </p:spTree>
    <p:extLst>
      <p:ext uri="{BB962C8B-B14F-4D97-AF65-F5344CB8AC3E}">
        <p14:creationId xmlns:p14="http://schemas.microsoft.com/office/powerpoint/2010/main" val="414630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7" name="Date Placeholder 6"/>
          <p:cNvSpPr>
            <a:spLocks noGrp="1"/>
          </p:cNvSpPr>
          <p:nvPr>
            <p:ph type="dt" sz="half" idx="10"/>
          </p:nvPr>
        </p:nvSpPr>
        <p:spPr/>
        <p:txBody>
          <a:bodyPr/>
          <a:lstStyle/>
          <a:p>
            <a:fld id="{67CFBE67-5E14-41FE-8DF3-C4FB1B128EC8}" type="datetime1">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CB81829-593F-430B-93CB-822E956B4E7C}" type="datetime1">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834DBED7-028D-4CF8-9C38-44E80CAE76B8}" type="datetime1">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200658C0-71A9-4F88-8578-EDD28F8CD452}" type="datetime1">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7" name="Date Placeholder 6"/>
          <p:cNvSpPr>
            <a:spLocks noGrp="1"/>
          </p:cNvSpPr>
          <p:nvPr>
            <p:ph type="dt" sz="half" idx="10"/>
          </p:nvPr>
        </p:nvSpPr>
        <p:spPr/>
        <p:txBody>
          <a:bodyPr/>
          <a:lstStyle/>
          <a:p>
            <a:fld id="{1B8EF5C6-6806-4515-A0A7-B4B9DC4818E8}" type="datetime1">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fld id="{98AFF458-8FA5-4D21-93B3-FA63F4E5AFC8}" type="datetime1">
              <a:rPr lang="en-US" smtClean="0"/>
              <a:t>8/13/2025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Date Placeholder 6"/>
          <p:cNvSpPr>
            <a:spLocks noGrp="1"/>
          </p:cNvSpPr>
          <p:nvPr>
            <p:ph type="dt" sz="half" idx="10"/>
          </p:nvPr>
        </p:nvSpPr>
        <p:spPr/>
        <p:txBody>
          <a:bodyPr/>
          <a:lstStyle/>
          <a:p>
            <a:fld id="{B3E920AE-9D8C-45D3-903D-2751D6BD557A}" type="datetime1">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a:p>
        </p:txBody>
      </p:sp>
      <p:sp>
        <p:nvSpPr>
          <p:cNvPr id="10" name="Title 9"/>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A1D09F3-85AF-4702-B4E3-26E88EC35F13}" type="datetime1">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373E1-CC27-4DD1-A339-A1D20729AB9F}" type="datetime1">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Date Placeholder 8"/>
          <p:cNvSpPr>
            <a:spLocks noGrp="1"/>
          </p:cNvSpPr>
          <p:nvPr>
            <p:ph type="dt" sz="half" idx="10"/>
          </p:nvPr>
        </p:nvSpPr>
        <p:spPr/>
        <p:txBody>
          <a:bodyPr/>
          <a:lstStyle/>
          <a:p>
            <a:fld id="{91E6737B-2E39-4627-957C-AD5A0760E90A}" type="datetime1">
              <a:rPr lang="en-US" smtClean="0"/>
              <a:t>8/13/2025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BDC99E-F14A-46B8-A9C7-E7DB314BBC6E}" type="datetime1">
              <a:rPr lang="en-US" smtClean="0"/>
              <a:t>8/13/2025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2EB26F1-E388-45E0-B4D0-52137CD1B18E}" type="datetime1">
              <a:rPr lang="en-US" smtClean="0"/>
              <a:t>8/13/2025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jpeg"/><Relationship Id="rId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s3-eu-west-2.amazonaws.com/mhukcdn/wp-content/uploads/2020/04/16103320/Stress-Bucket-Templat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8.wdp"/><Relationship Id="rId18" Type="http://schemas.openxmlformats.org/officeDocument/2006/relationships/image" Target="../media/image40.png"/><Relationship Id="rId3" Type="http://schemas.openxmlformats.org/officeDocument/2006/relationships/hyperlink" Target="mailto:counsellingserviceslennox@crcmailnet" TargetMode="External"/><Relationship Id="rId21" Type="http://schemas.microsoft.com/office/2007/relationships/hdphoto" Target="../media/hdphoto12.wdp"/><Relationship Id="rId7" Type="http://schemas.microsoft.com/office/2007/relationships/hdphoto" Target="../media/hdphoto5.wdp"/><Relationship Id="rId12" Type="http://schemas.openxmlformats.org/officeDocument/2006/relationships/image" Target="../media/image37.png"/><Relationship Id="rId17" Type="http://schemas.microsoft.com/office/2007/relationships/hdphoto" Target="../media/hdphoto10.wdp"/><Relationship Id="rId2" Type="http://schemas.openxmlformats.org/officeDocument/2006/relationships/notesSlide" Target="../notesSlides/notesSlide16.xml"/><Relationship Id="rId16" Type="http://schemas.openxmlformats.org/officeDocument/2006/relationships/image" Target="../media/image39.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4.png"/><Relationship Id="rId11" Type="http://schemas.microsoft.com/office/2007/relationships/hdphoto" Target="../media/hdphoto7.wdp"/><Relationship Id="rId5" Type="http://schemas.openxmlformats.org/officeDocument/2006/relationships/image" Target="../media/image33.svg"/><Relationship Id="rId15" Type="http://schemas.microsoft.com/office/2007/relationships/hdphoto" Target="../media/hdphoto9.wdp"/><Relationship Id="rId10" Type="http://schemas.openxmlformats.org/officeDocument/2006/relationships/image" Target="../media/image36.png"/><Relationship Id="rId19" Type="http://schemas.microsoft.com/office/2007/relationships/hdphoto" Target="../media/hdphoto11.wdp"/><Relationship Id="rId4" Type="http://schemas.openxmlformats.org/officeDocument/2006/relationships/image" Target="../media/image32.png"/><Relationship Id="rId9" Type="http://schemas.microsoft.com/office/2007/relationships/hdphoto" Target="../media/hdphoto6.wdp"/><Relationship Id="rId1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mentalhealthliteracy.org/wp-content/uploads/2019/05/FINAL-Transitions-MAY-2019-Full-Online.pdf"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vark-learn.com/the-vark-questionnair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rasmussen.edu/degrees/education/blog/types-of-learning-styles/" TargetMode="Externa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rasmussen.edu/degrees/education/blog/types-of-learning-styles/" TargetMode="Externa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rasmussen.edu/degrees/education/blog/types-of-learning-styl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rasmussen.edu/degrees/education/blog/types-of-learning-styl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78CB2-9327-47E6-BDC6-0AD10990614E}"/>
              </a:ext>
            </a:extLst>
          </p:cNvPr>
          <p:cNvSpPr>
            <a:spLocks noGrp="1"/>
          </p:cNvSpPr>
          <p:nvPr>
            <p:ph type="ctrTitle"/>
          </p:nvPr>
        </p:nvSpPr>
        <p:spPr>
          <a:xfrm>
            <a:off x="640081" y="730545"/>
            <a:ext cx="6250036" cy="1615525"/>
          </a:xfrm>
        </p:spPr>
        <p:txBody>
          <a:bodyPr>
            <a:normAutofit fontScale="90000"/>
          </a:bodyPr>
          <a:lstStyle/>
          <a:p>
            <a:r>
              <a:rPr lang="fr-CA" sz="2400" dirty="0" err="1"/>
              <a:t>Sentinels</a:t>
            </a:r>
            <a:r>
              <a:rPr lang="fr-CA" sz="2400"/>
              <a:t> orientation workshop:</a:t>
            </a:r>
            <a:br>
              <a:rPr lang="fr-CA" sz="2400"/>
            </a:br>
            <a:br>
              <a:rPr lang="fr-CA" sz="2400"/>
            </a:br>
            <a:r>
              <a:rPr lang="fr-CA" sz="3600" b="1" err="1"/>
              <a:t>college</a:t>
            </a:r>
            <a:r>
              <a:rPr lang="fr-CA" sz="3600" b="1" dirty="0"/>
              <a:t> 101</a:t>
            </a:r>
            <a:endParaRPr lang="en-US" sz="2400" b="1" dirty="0"/>
          </a:p>
        </p:txBody>
      </p:sp>
      <p:sp>
        <p:nvSpPr>
          <p:cNvPr id="3" name="Sous-titre 2">
            <a:extLst>
              <a:ext uri="{FF2B5EF4-FFF2-40B4-BE49-F238E27FC236}">
                <a16:creationId xmlns:a16="http://schemas.microsoft.com/office/drawing/2014/main" id="{B992256F-DCA9-4F1B-B986-DF1BEB10D0F6}"/>
              </a:ext>
            </a:extLst>
          </p:cNvPr>
          <p:cNvSpPr>
            <a:spLocks noGrp="1"/>
          </p:cNvSpPr>
          <p:nvPr>
            <p:ph type="subTitle" idx="1"/>
          </p:nvPr>
        </p:nvSpPr>
        <p:spPr>
          <a:xfrm>
            <a:off x="710362" y="3029482"/>
            <a:ext cx="6113932" cy="3029878"/>
          </a:xfrm>
        </p:spPr>
        <p:txBody>
          <a:bodyPr>
            <a:normAutofit/>
          </a:bodyPr>
          <a:lstStyle/>
          <a:p>
            <a:pPr>
              <a:lnSpc>
                <a:spcPct val="90000"/>
              </a:lnSpc>
            </a:pPr>
            <a:r>
              <a:rPr lang="en-US" sz="3600">
                <a:solidFill>
                  <a:srgbClr val="FFFFFF"/>
                </a:solidFill>
              </a:rPr>
              <a:t>Fall 2025</a:t>
            </a:r>
          </a:p>
          <a:p>
            <a:pPr>
              <a:lnSpc>
                <a:spcPct val="90000"/>
              </a:lnSpc>
            </a:pPr>
            <a:r>
              <a:rPr lang="en-US" sz="3600">
                <a:solidFill>
                  <a:srgbClr val="FFFFFF"/>
                </a:solidFill>
              </a:rPr>
              <a:t>Champlain College-</a:t>
            </a:r>
            <a:r>
              <a:rPr lang="en-US" sz="3600" err="1">
                <a:solidFill>
                  <a:srgbClr val="FFFFFF"/>
                </a:solidFill>
              </a:rPr>
              <a:t>Lennoxville</a:t>
            </a:r>
            <a:endParaRPr lang="en-US" sz="3600">
              <a:solidFill>
                <a:srgbClr val="FFFFFF"/>
              </a:solidFill>
            </a:endParaRPr>
          </a:p>
          <a:p>
            <a:pPr>
              <a:lnSpc>
                <a:spcPct val="90000"/>
              </a:lnSpc>
            </a:pPr>
            <a:r>
              <a:rPr lang="fr-CA" sz="2800">
                <a:solidFill>
                  <a:srgbClr val="FFFFFF"/>
                </a:solidFill>
              </a:rPr>
              <a:t>I</a:t>
            </a:r>
            <a:r>
              <a:rPr lang="en-US" sz="2800" err="1">
                <a:solidFill>
                  <a:srgbClr val="FFFFFF"/>
                </a:solidFill>
              </a:rPr>
              <a:t>ngrid</a:t>
            </a:r>
            <a:r>
              <a:rPr lang="en-US" sz="2800">
                <a:solidFill>
                  <a:srgbClr val="FFFFFF"/>
                </a:solidFill>
              </a:rPr>
              <a:t> Cardyn</a:t>
            </a:r>
          </a:p>
          <a:p>
            <a:pPr>
              <a:lnSpc>
                <a:spcPct val="90000"/>
              </a:lnSpc>
            </a:pPr>
            <a:r>
              <a:rPr lang="en-US" sz="2800">
                <a:solidFill>
                  <a:srgbClr val="FFFFFF"/>
                </a:solidFill>
              </a:rPr>
              <a:t>Maude Fortier</a:t>
            </a:r>
          </a:p>
        </p:txBody>
      </p:sp>
      <p:pic>
        <p:nvPicPr>
          <p:cNvPr id="4" name="Picture 3">
            <a:extLst>
              <a:ext uri="{FF2B5EF4-FFF2-40B4-BE49-F238E27FC236}">
                <a16:creationId xmlns:a16="http://schemas.microsoft.com/office/drawing/2014/main" id="{1A3429F8-85C4-4975-B314-6594F37990B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45309" y="1122807"/>
            <a:ext cx="2395956" cy="4297680"/>
          </a:xfrm>
          <a:prstGeom prst="rect">
            <a:avLst/>
          </a:prstGeom>
        </p:spPr>
      </p:pic>
      <p:sp>
        <p:nvSpPr>
          <p:cNvPr id="5" name="Espace réservé du numéro de diapositive 4">
            <a:extLst>
              <a:ext uri="{FF2B5EF4-FFF2-40B4-BE49-F238E27FC236}">
                <a16:creationId xmlns:a16="http://schemas.microsoft.com/office/drawing/2014/main" id="{AF95ACC0-DBD9-48AE-90D8-521AB65D6712}"/>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a:t>
            </a:fld>
            <a:endParaRPr lang="en-US"/>
          </a:p>
        </p:txBody>
      </p:sp>
    </p:spTree>
    <p:extLst>
      <p:ext uri="{BB962C8B-B14F-4D97-AF65-F5344CB8AC3E}">
        <p14:creationId xmlns:p14="http://schemas.microsoft.com/office/powerpoint/2010/main" val="1328794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943D99-CCB9-DD3C-FB88-13BD4AFC3773}"/>
              </a:ext>
            </a:extLst>
          </p:cNvPr>
          <p:cNvSpPr>
            <a:spLocks noGrp="1"/>
          </p:cNvSpPr>
          <p:nvPr>
            <p:ph type="title"/>
          </p:nvPr>
        </p:nvSpPr>
        <p:spPr>
          <a:xfrm>
            <a:off x="2143454" y="272167"/>
            <a:ext cx="7729728" cy="1188720"/>
          </a:xfrm>
        </p:spPr>
        <p:txBody>
          <a:bodyPr>
            <a:normAutofit/>
          </a:bodyPr>
          <a:lstStyle/>
          <a:p>
            <a:r>
              <a:rPr lang="fr-CA" sz="3600" dirty="0"/>
              <a:t>Academic support</a:t>
            </a:r>
            <a:endParaRPr lang="en-US" sz="3600" dirty="0"/>
          </a:p>
        </p:txBody>
      </p:sp>
      <p:sp>
        <p:nvSpPr>
          <p:cNvPr id="4" name="Espace réservé du numéro de diapositive 3">
            <a:extLst>
              <a:ext uri="{FF2B5EF4-FFF2-40B4-BE49-F238E27FC236}">
                <a16:creationId xmlns:a16="http://schemas.microsoft.com/office/drawing/2014/main" id="{11DBDF8C-534B-59EC-A706-DF8882E9D99A}"/>
              </a:ext>
            </a:extLst>
          </p:cNvPr>
          <p:cNvSpPr>
            <a:spLocks noGrp="1"/>
          </p:cNvSpPr>
          <p:nvPr>
            <p:ph type="sldNum" sz="quarter" idx="12"/>
          </p:nvPr>
        </p:nvSpPr>
        <p:spPr/>
        <p:txBody>
          <a:bodyPr/>
          <a:lstStyle/>
          <a:p>
            <a:fld id="{8A7A6979-0714-4377-B894-6BE4C2D6E202}" type="slidenum">
              <a:rPr lang="en-US" smtClean="0"/>
              <a:pPr/>
              <a:t>10</a:t>
            </a:fld>
            <a:endParaRPr lang="en-US"/>
          </a:p>
        </p:txBody>
      </p:sp>
      <p:grpSp>
        <p:nvGrpSpPr>
          <p:cNvPr id="5" name="Group 11">
            <a:extLst>
              <a:ext uri="{FF2B5EF4-FFF2-40B4-BE49-F238E27FC236}">
                <a16:creationId xmlns:a16="http://schemas.microsoft.com/office/drawing/2014/main" id="{5761F5D0-FD00-FCAB-2BAF-2FF1031EA668}"/>
              </a:ext>
            </a:extLst>
          </p:cNvPr>
          <p:cNvGrpSpPr/>
          <p:nvPr/>
        </p:nvGrpSpPr>
        <p:grpSpPr>
          <a:xfrm>
            <a:off x="-392033" y="2778447"/>
            <a:ext cx="2941424" cy="2335472"/>
            <a:chOff x="1566043" y="3799844"/>
            <a:chExt cx="3993169" cy="3384481"/>
          </a:xfrm>
        </p:grpSpPr>
        <p:pic>
          <p:nvPicPr>
            <p:cNvPr id="6" name="Image 5">
              <a:extLst>
                <a:ext uri="{FF2B5EF4-FFF2-40B4-BE49-F238E27FC236}">
                  <a16:creationId xmlns:a16="http://schemas.microsoft.com/office/drawing/2014/main" id="{875C2AF6-9B0F-0B4F-6B90-C4067AA8AE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331435" y="3799844"/>
              <a:ext cx="2462386" cy="2418075"/>
            </a:xfrm>
            <a:prstGeom prst="rect">
              <a:avLst/>
            </a:prstGeom>
          </p:spPr>
        </p:pic>
        <p:sp>
          <p:nvSpPr>
            <p:cNvPr id="7" name="Titre 1">
              <a:extLst>
                <a:ext uri="{FF2B5EF4-FFF2-40B4-BE49-F238E27FC236}">
                  <a16:creationId xmlns:a16="http://schemas.microsoft.com/office/drawing/2014/main" id="{488EC752-74E3-7363-80B0-7CACDABDFFB2}"/>
                </a:ext>
              </a:extLst>
            </p:cNvPr>
            <p:cNvSpPr txBox="1">
              <a:spLocks/>
            </p:cNvSpPr>
            <p:nvPr/>
          </p:nvSpPr>
          <p:spPr>
            <a:xfrm>
              <a:off x="1566043" y="6168601"/>
              <a:ext cx="3993169" cy="1015724"/>
            </a:xfrm>
            <a:prstGeom prst="rect">
              <a:avLst/>
            </a:prstGeom>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defTabSz="649224">
                <a:spcAft>
                  <a:spcPts val="600"/>
                </a:spcAft>
              </a:pPr>
              <a:r>
                <a:rPr lang="en-US" sz="700" kern="1200" cap="all" spc="142" baseline="0">
                  <a:solidFill>
                    <a:srgbClr val="0057A5"/>
                  </a:solidFill>
                  <a:latin typeface="+mj-lt"/>
                  <a:ea typeface="+mj-ea"/>
                  <a:cs typeface="+mj-cs"/>
                </a:rPr>
                <a:t>Champlain brains</a:t>
              </a:r>
              <a:endParaRPr lang="en-US" sz="700">
                <a:solidFill>
                  <a:srgbClr val="0070C0"/>
                </a:solidFill>
              </a:endParaRPr>
            </a:p>
          </p:txBody>
        </p:sp>
      </p:grpSp>
      <p:pic>
        <p:nvPicPr>
          <p:cNvPr id="8" name="Picture 6" descr="A pink background with blue text&#10;&#10;AI-generated content may be incorrect.">
            <a:extLst>
              <a:ext uri="{FF2B5EF4-FFF2-40B4-BE49-F238E27FC236}">
                <a16:creationId xmlns:a16="http://schemas.microsoft.com/office/drawing/2014/main" id="{A0637ED4-5180-712D-20DA-EE397D17E074}"/>
              </a:ext>
            </a:extLst>
          </p:cNvPr>
          <p:cNvPicPr>
            <a:picLocks noChangeAspect="1"/>
          </p:cNvPicPr>
          <p:nvPr/>
        </p:nvPicPr>
        <p:blipFill>
          <a:blip r:embed="rId5"/>
          <a:stretch>
            <a:fillRect/>
          </a:stretch>
        </p:blipFill>
        <p:spPr>
          <a:xfrm>
            <a:off x="2549391" y="2713420"/>
            <a:ext cx="2078688" cy="2073490"/>
          </a:xfrm>
          <a:prstGeom prst="rect">
            <a:avLst/>
          </a:prstGeom>
        </p:spPr>
      </p:pic>
      <p:pic>
        <p:nvPicPr>
          <p:cNvPr id="9" name="Picture 8" descr="A qr code on a white background&#10;&#10;AI-generated content may be incorrect.">
            <a:extLst>
              <a:ext uri="{FF2B5EF4-FFF2-40B4-BE49-F238E27FC236}">
                <a16:creationId xmlns:a16="http://schemas.microsoft.com/office/drawing/2014/main" id="{843BE529-58B4-F018-FA1B-D3A917BE5709}"/>
              </a:ext>
            </a:extLst>
          </p:cNvPr>
          <p:cNvPicPr>
            <a:picLocks noChangeAspect="1"/>
          </p:cNvPicPr>
          <p:nvPr/>
        </p:nvPicPr>
        <p:blipFill>
          <a:blip r:embed="rId6"/>
          <a:stretch>
            <a:fillRect/>
          </a:stretch>
        </p:blipFill>
        <p:spPr>
          <a:xfrm>
            <a:off x="2830311" y="4932398"/>
            <a:ext cx="1516848" cy="1542198"/>
          </a:xfrm>
          <a:prstGeom prst="rect">
            <a:avLst/>
          </a:prstGeom>
        </p:spPr>
      </p:pic>
      <p:pic>
        <p:nvPicPr>
          <p:cNvPr id="10" name="Picture 12" descr="A stack of books with a graduation cap on top&#10;&#10;AI-generated content may be incorrect.">
            <a:extLst>
              <a:ext uri="{FF2B5EF4-FFF2-40B4-BE49-F238E27FC236}">
                <a16:creationId xmlns:a16="http://schemas.microsoft.com/office/drawing/2014/main" id="{5724C126-D7DF-B654-CF73-C90E130A2B7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6455435" y="2466242"/>
            <a:ext cx="3130389" cy="2206923"/>
          </a:xfrm>
          <a:prstGeom prst="rect">
            <a:avLst/>
          </a:prstGeom>
        </p:spPr>
      </p:pic>
      <p:pic>
        <p:nvPicPr>
          <p:cNvPr id="11" name="Picture 13" descr="A cartoon pencil reading a book&#10;&#10;AI-generated content may be incorrect.">
            <a:extLst>
              <a:ext uri="{FF2B5EF4-FFF2-40B4-BE49-F238E27FC236}">
                <a16:creationId xmlns:a16="http://schemas.microsoft.com/office/drawing/2014/main" id="{6BE09F53-B745-3CFB-E684-9D2041F7642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347159" y="2409953"/>
            <a:ext cx="2108276" cy="2668704"/>
          </a:xfrm>
          <a:prstGeom prst="rect">
            <a:avLst/>
          </a:prstGeom>
        </p:spPr>
      </p:pic>
      <p:sp>
        <p:nvSpPr>
          <p:cNvPr id="12" name="Espace réservé du contenu 2">
            <a:extLst>
              <a:ext uri="{FF2B5EF4-FFF2-40B4-BE49-F238E27FC236}">
                <a16:creationId xmlns:a16="http://schemas.microsoft.com/office/drawing/2014/main" id="{ABCB845B-CD28-F887-F9A2-FE36D7B5ED6E}"/>
              </a:ext>
            </a:extLst>
          </p:cNvPr>
          <p:cNvSpPr>
            <a:spLocks noGrp="1"/>
          </p:cNvSpPr>
          <p:nvPr>
            <p:ph idx="1"/>
          </p:nvPr>
        </p:nvSpPr>
        <p:spPr>
          <a:xfrm>
            <a:off x="9755948" y="4518156"/>
            <a:ext cx="2436052" cy="659219"/>
          </a:xfrm>
        </p:spPr>
        <p:txBody>
          <a:bodyPr>
            <a:normAutofit/>
          </a:bodyPr>
          <a:lstStyle/>
          <a:p>
            <a:pPr marL="0" indent="0">
              <a:buNone/>
            </a:pPr>
            <a:r>
              <a:rPr lang="fr-CA" sz="2800" dirty="0" err="1"/>
              <a:t>Writing</a:t>
            </a:r>
            <a:r>
              <a:rPr lang="fr-CA" sz="2800" dirty="0"/>
              <a:t> Center</a:t>
            </a:r>
            <a:endParaRPr lang="en-US" sz="2800" dirty="0"/>
          </a:p>
        </p:txBody>
      </p:sp>
      <p:pic>
        <p:nvPicPr>
          <p:cNvPr id="1026" name="Picture 2" descr="1,455,800+ Writer Stock Photos, Pictures &amp; Royalty-Free ...">
            <a:extLst>
              <a:ext uri="{FF2B5EF4-FFF2-40B4-BE49-F238E27FC236}">
                <a16:creationId xmlns:a16="http://schemas.microsoft.com/office/drawing/2014/main" id="{FA3A29E4-0A05-F8C4-F192-2485528531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45286" y="2697294"/>
            <a:ext cx="1857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3553557C-F8CD-502C-C5A2-46129B0EAFCC}"/>
              </a:ext>
            </a:extLst>
          </p:cNvPr>
          <p:cNvPicPr>
            <a:picLocks noChangeAspect="1"/>
          </p:cNvPicPr>
          <p:nvPr/>
        </p:nvPicPr>
        <p:blipFill>
          <a:blip r:embed="rId12"/>
          <a:stretch>
            <a:fillRect/>
          </a:stretch>
        </p:blipFill>
        <p:spPr>
          <a:xfrm>
            <a:off x="308296" y="4932398"/>
            <a:ext cx="1540766" cy="1542198"/>
          </a:xfrm>
          <a:prstGeom prst="rect">
            <a:avLst/>
          </a:prstGeom>
        </p:spPr>
      </p:pic>
    </p:spTree>
    <p:extLst>
      <p:ext uri="{BB962C8B-B14F-4D97-AF65-F5344CB8AC3E}">
        <p14:creationId xmlns:p14="http://schemas.microsoft.com/office/powerpoint/2010/main" val="402404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459CB-7F37-428E-B5E3-1ACE4D2CAB74}"/>
              </a:ext>
            </a:extLst>
          </p:cNvPr>
          <p:cNvSpPr>
            <a:spLocks noGrp="1"/>
          </p:cNvSpPr>
          <p:nvPr>
            <p:ph type="title"/>
          </p:nvPr>
        </p:nvSpPr>
        <p:spPr>
          <a:xfrm>
            <a:off x="4490140" y="83341"/>
            <a:ext cx="3211720" cy="631371"/>
          </a:xfrm>
        </p:spPr>
        <p:txBody>
          <a:bodyPr>
            <a:normAutofit fontScale="90000"/>
          </a:bodyPr>
          <a:lstStyle/>
          <a:p>
            <a:r>
              <a:rPr lang="fr-CA" b="1"/>
              <a:t>Stress</a:t>
            </a:r>
            <a:endParaRPr lang="en-US" b="1"/>
          </a:p>
        </p:txBody>
      </p:sp>
      <p:sp>
        <p:nvSpPr>
          <p:cNvPr id="3" name="Espace réservé du contenu 2">
            <a:extLst>
              <a:ext uri="{FF2B5EF4-FFF2-40B4-BE49-F238E27FC236}">
                <a16:creationId xmlns:a16="http://schemas.microsoft.com/office/drawing/2014/main" id="{9038609E-AF44-48F1-B45A-6FA662835DAE}"/>
              </a:ext>
            </a:extLst>
          </p:cNvPr>
          <p:cNvSpPr>
            <a:spLocks noGrp="1"/>
          </p:cNvSpPr>
          <p:nvPr>
            <p:ph idx="1"/>
          </p:nvPr>
        </p:nvSpPr>
        <p:spPr>
          <a:xfrm>
            <a:off x="54428" y="794657"/>
            <a:ext cx="12083143" cy="6063343"/>
          </a:xfrm>
        </p:spPr>
        <p:txBody>
          <a:bodyPr>
            <a:normAutofit/>
          </a:bodyPr>
          <a:lstStyle/>
          <a:p>
            <a:pPr>
              <a:spcAft>
                <a:spcPts val="600"/>
              </a:spcAft>
            </a:pPr>
            <a:r>
              <a:rPr lang="en-US" sz="2400"/>
              <a:t>Stress response: how your brain and body let you know you have a challenge or problem that needs to be addressed. </a:t>
            </a:r>
          </a:p>
          <a:p>
            <a:pPr>
              <a:spcAft>
                <a:spcPts val="600"/>
              </a:spcAft>
            </a:pPr>
            <a:r>
              <a:rPr lang="en-US" sz="2400"/>
              <a:t>A signal that underlies adaptation and is key for building resilience. </a:t>
            </a:r>
          </a:p>
          <a:p>
            <a:pPr>
              <a:spcAft>
                <a:spcPts val="600"/>
              </a:spcAft>
            </a:pPr>
            <a:r>
              <a:rPr lang="en-US" sz="2400"/>
              <a:t>Most stress that we experience daily is actually good for us and avoiding it could be harmful. </a:t>
            </a:r>
          </a:p>
          <a:p>
            <a:pPr>
              <a:spcAft>
                <a:spcPts val="600"/>
              </a:spcAft>
            </a:pPr>
            <a:r>
              <a:rPr lang="en-US" sz="2400"/>
              <a:t>The only stress that can really cause us harm is toxic stress (like abuse, neglect, violence and  poverty), especially over a prolonged period of time.</a:t>
            </a:r>
          </a:p>
          <a:p>
            <a:pPr>
              <a:spcAft>
                <a:spcPts val="600"/>
              </a:spcAft>
            </a:pPr>
            <a:r>
              <a:rPr lang="en-US" sz="2400"/>
              <a:t>Regular everyday stress actually makes us stronger because each time you experience and cope with a stressful situation, you’re making yourself stronger and more resilient to stressors.</a:t>
            </a:r>
          </a:p>
          <a:p>
            <a:pPr>
              <a:spcAft>
                <a:spcPts val="600"/>
              </a:spcAft>
            </a:pPr>
            <a:r>
              <a:rPr lang="en-US" sz="2400"/>
              <a:t>You are learning how to better cope with the challenges of life and developing skills that you can use in the future. </a:t>
            </a:r>
          </a:p>
          <a:p>
            <a:pPr>
              <a:spcAft>
                <a:spcPts val="600"/>
              </a:spcAft>
            </a:pPr>
            <a:r>
              <a:rPr lang="en-US" sz="2400"/>
              <a:t>The key is not just reducing the amount of stress you experience but learning how best to deal with the stress that comes along with being alive. </a:t>
            </a:r>
          </a:p>
        </p:txBody>
      </p:sp>
      <p:sp>
        <p:nvSpPr>
          <p:cNvPr id="4" name="ZoneTexte 3">
            <a:extLst>
              <a:ext uri="{FF2B5EF4-FFF2-40B4-BE49-F238E27FC236}">
                <a16:creationId xmlns:a16="http://schemas.microsoft.com/office/drawing/2014/main" id="{1885BC30-6BFB-41E3-89DF-D3BFE900A74F}"/>
              </a:ext>
            </a:extLst>
          </p:cNvPr>
          <p:cNvSpPr txBox="1"/>
          <p:nvPr/>
        </p:nvSpPr>
        <p:spPr>
          <a:xfrm>
            <a:off x="9878892" y="6568613"/>
            <a:ext cx="2389308" cy="369332"/>
          </a:xfrm>
          <a:prstGeom prst="rect">
            <a:avLst/>
          </a:prstGeom>
          <a:noFill/>
        </p:spPr>
        <p:txBody>
          <a:bodyPr wrap="none" rtlCol="0">
            <a:spAutoFit/>
          </a:bodyPr>
          <a:lstStyle/>
          <a:p>
            <a:r>
              <a:rPr lang="fr-CA"/>
              <a:t>Source: Transitions, p.52</a:t>
            </a:r>
            <a:endParaRPr lang="en-US"/>
          </a:p>
        </p:txBody>
      </p:sp>
      <p:sp>
        <p:nvSpPr>
          <p:cNvPr id="5" name="Espace réservé du numéro de diapositive 4">
            <a:extLst>
              <a:ext uri="{FF2B5EF4-FFF2-40B4-BE49-F238E27FC236}">
                <a16:creationId xmlns:a16="http://schemas.microsoft.com/office/drawing/2014/main" id="{2132B29F-B536-4888-840C-AD4024E8567D}"/>
              </a:ext>
            </a:extLst>
          </p:cNvPr>
          <p:cNvSpPr>
            <a:spLocks noGrp="1"/>
          </p:cNvSpPr>
          <p:nvPr>
            <p:ph type="sldNum" sz="quarter" idx="12"/>
          </p:nvPr>
        </p:nvSpPr>
        <p:spPr/>
        <p:txBody>
          <a:bodyPr/>
          <a:lstStyle/>
          <a:p>
            <a:fld id="{8A7A6979-0714-4377-B894-6BE4C2D6E202}" type="slidenum">
              <a:rPr lang="en-US" smtClean="0"/>
              <a:pPr/>
              <a:t>11</a:t>
            </a:fld>
            <a:endParaRPr lang="en-US"/>
          </a:p>
        </p:txBody>
      </p:sp>
    </p:spTree>
    <p:extLst>
      <p:ext uri="{BB962C8B-B14F-4D97-AF65-F5344CB8AC3E}">
        <p14:creationId xmlns:p14="http://schemas.microsoft.com/office/powerpoint/2010/main" val="96432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FB9A52-1E03-49F2-A22A-9D57CCD42B0A}"/>
              </a:ext>
            </a:extLst>
          </p:cNvPr>
          <p:cNvSpPr>
            <a:spLocks noGrp="1"/>
          </p:cNvSpPr>
          <p:nvPr>
            <p:ph type="title"/>
          </p:nvPr>
        </p:nvSpPr>
        <p:spPr>
          <a:xfrm>
            <a:off x="1148443" y="101093"/>
            <a:ext cx="9895114" cy="584708"/>
          </a:xfrm>
        </p:spPr>
        <p:txBody>
          <a:bodyPr>
            <a:normAutofit fontScale="90000"/>
          </a:bodyPr>
          <a:lstStyle/>
          <a:p>
            <a:r>
              <a:rPr lang="fr-CA" b="1"/>
              <a:t>strategies </a:t>
            </a:r>
            <a:r>
              <a:rPr lang="en-US"/>
              <a:t>for building academic resilience</a:t>
            </a:r>
            <a:endParaRPr lang="en-US" sz="2400" b="1"/>
          </a:p>
        </p:txBody>
      </p:sp>
      <p:sp>
        <p:nvSpPr>
          <p:cNvPr id="3" name="Espace réservé du contenu 2">
            <a:extLst>
              <a:ext uri="{FF2B5EF4-FFF2-40B4-BE49-F238E27FC236}">
                <a16:creationId xmlns:a16="http://schemas.microsoft.com/office/drawing/2014/main" id="{DC1BCBDA-1044-48C4-BC14-4F20E0665A10}"/>
              </a:ext>
            </a:extLst>
          </p:cNvPr>
          <p:cNvSpPr>
            <a:spLocks noGrp="1"/>
          </p:cNvSpPr>
          <p:nvPr>
            <p:ph idx="1"/>
          </p:nvPr>
        </p:nvSpPr>
        <p:spPr>
          <a:xfrm>
            <a:off x="0" y="685802"/>
            <a:ext cx="12192000" cy="6071106"/>
          </a:xfrm>
        </p:spPr>
        <p:txBody>
          <a:bodyPr>
            <a:normAutofit fontScale="92500" lnSpcReduction="10000"/>
          </a:bodyPr>
          <a:lstStyle/>
          <a:p>
            <a:pPr>
              <a:spcAft>
                <a:spcPts val="600"/>
              </a:spcAft>
            </a:pPr>
            <a:r>
              <a:rPr lang="en-US" sz="2400"/>
              <a:t>Be realistic and put things into perspective. Not every stressor is the end of the world, and most are growth promoting. Strategy: Ask yourself if you’ll remember this moment in two years’ time.</a:t>
            </a:r>
          </a:p>
          <a:p>
            <a:pPr>
              <a:spcAft>
                <a:spcPts val="600"/>
              </a:spcAft>
            </a:pPr>
            <a:r>
              <a:rPr lang="en-US" sz="2400"/>
              <a:t>Take action when you need to. Instead of feeling helpless, get out there and find solutions. </a:t>
            </a:r>
          </a:p>
          <a:p>
            <a:pPr>
              <a:spcAft>
                <a:spcPts val="600"/>
              </a:spcAft>
            </a:pPr>
            <a:r>
              <a:rPr lang="en-US" sz="2400"/>
              <a:t>A positive attitude helps you to see humor in stressful situations. </a:t>
            </a:r>
          </a:p>
          <a:p>
            <a:pPr>
              <a:spcAft>
                <a:spcPts val="600"/>
              </a:spcAft>
            </a:pPr>
            <a:r>
              <a:rPr lang="en-US" sz="2400"/>
              <a:t>Accept that the world does not necessarily need to change to accommodate to you. Sometimes you need to change how you are dealing with it.  Take ownership.</a:t>
            </a:r>
          </a:p>
          <a:p>
            <a:pPr>
              <a:spcAft>
                <a:spcPts val="600"/>
              </a:spcAft>
            </a:pPr>
            <a:r>
              <a:rPr lang="en-US" sz="2400"/>
              <a:t>If something is wrong, speak up. Be polite about it but speak up. </a:t>
            </a:r>
          </a:p>
          <a:p>
            <a:pPr>
              <a:spcAft>
                <a:spcPts val="600"/>
              </a:spcAft>
            </a:pPr>
            <a:r>
              <a:rPr lang="en-US" sz="2400"/>
              <a:t>Relationships matter. Having a good support network provides a buffer for stress. Take time to nurture yours. </a:t>
            </a:r>
          </a:p>
          <a:p>
            <a:pPr>
              <a:spcAft>
                <a:spcPts val="600"/>
              </a:spcAft>
            </a:pPr>
            <a:r>
              <a:rPr lang="en-US" sz="2400"/>
              <a:t>Trust yourself and trust in your work ethic. Hard work often leads to good results. It’s not how smart you are but how hard you work that usually counts most. </a:t>
            </a:r>
          </a:p>
          <a:p>
            <a:pPr>
              <a:spcAft>
                <a:spcPts val="600"/>
              </a:spcAft>
            </a:pPr>
            <a:r>
              <a:rPr lang="en-US" sz="2400"/>
              <a:t>If you need help, seek it out when you first realize that you need help, don’t wait until there is a crisis.</a:t>
            </a:r>
          </a:p>
          <a:p>
            <a:pPr>
              <a:spcAft>
                <a:spcPts val="600"/>
              </a:spcAft>
            </a:pPr>
            <a:r>
              <a:rPr lang="en-US" sz="2400"/>
              <a:t>Figure out what you did wrong and learn from it to plan for a better result in the future (what could you have done differently?).</a:t>
            </a:r>
          </a:p>
        </p:txBody>
      </p:sp>
      <p:sp>
        <p:nvSpPr>
          <p:cNvPr id="4" name="ZoneTexte 3">
            <a:extLst>
              <a:ext uri="{FF2B5EF4-FFF2-40B4-BE49-F238E27FC236}">
                <a16:creationId xmlns:a16="http://schemas.microsoft.com/office/drawing/2014/main" id="{4FF743AB-9B74-4F21-8739-CEE6320990BD}"/>
              </a:ext>
            </a:extLst>
          </p:cNvPr>
          <p:cNvSpPr txBox="1"/>
          <p:nvPr/>
        </p:nvSpPr>
        <p:spPr>
          <a:xfrm>
            <a:off x="9299349" y="6567044"/>
            <a:ext cx="2892651" cy="369332"/>
          </a:xfrm>
          <a:prstGeom prst="rect">
            <a:avLst/>
          </a:prstGeom>
          <a:noFill/>
        </p:spPr>
        <p:txBody>
          <a:bodyPr wrap="none" rtlCol="0">
            <a:spAutoFit/>
          </a:bodyPr>
          <a:lstStyle/>
          <a:p>
            <a:r>
              <a:rPr lang="fr-CA"/>
              <a:t>Source: Transitions, p.38 &amp; 39</a:t>
            </a:r>
            <a:endParaRPr lang="en-US"/>
          </a:p>
        </p:txBody>
      </p:sp>
      <p:sp>
        <p:nvSpPr>
          <p:cNvPr id="5" name="Espace réservé du numéro de diapositive 4">
            <a:extLst>
              <a:ext uri="{FF2B5EF4-FFF2-40B4-BE49-F238E27FC236}">
                <a16:creationId xmlns:a16="http://schemas.microsoft.com/office/drawing/2014/main" id="{68000DB9-5860-4C33-BAF8-23CDAA00B9D9}"/>
              </a:ext>
            </a:extLst>
          </p:cNvPr>
          <p:cNvSpPr>
            <a:spLocks noGrp="1"/>
          </p:cNvSpPr>
          <p:nvPr>
            <p:ph type="sldNum" sz="quarter" idx="12"/>
          </p:nvPr>
        </p:nvSpPr>
        <p:spPr/>
        <p:txBody>
          <a:bodyPr/>
          <a:lstStyle/>
          <a:p>
            <a:fld id="{8A7A6979-0714-4377-B894-6BE4C2D6E202}" type="slidenum">
              <a:rPr lang="en-US" smtClean="0"/>
              <a:pPr/>
              <a:t>12</a:t>
            </a:fld>
            <a:endParaRPr lang="en-US"/>
          </a:p>
        </p:txBody>
      </p:sp>
    </p:spTree>
    <p:extLst>
      <p:ext uri="{BB962C8B-B14F-4D97-AF65-F5344CB8AC3E}">
        <p14:creationId xmlns:p14="http://schemas.microsoft.com/office/powerpoint/2010/main" val="30728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9B093C3-650A-4EA9-914D-7933EBC9EF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7683690" cy="6844598"/>
          </a:xfrm>
        </p:spPr>
      </p:pic>
      <p:sp>
        <p:nvSpPr>
          <p:cNvPr id="7" name="Rectangle 6">
            <a:extLst>
              <a:ext uri="{FF2B5EF4-FFF2-40B4-BE49-F238E27FC236}">
                <a16:creationId xmlns:a16="http://schemas.microsoft.com/office/drawing/2014/main" id="{24BE6879-4BFF-48E2-8A9A-4D4898A9A576}"/>
              </a:ext>
            </a:extLst>
          </p:cNvPr>
          <p:cNvSpPr/>
          <p:nvPr/>
        </p:nvSpPr>
        <p:spPr>
          <a:xfrm>
            <a:off x="7946572" y="6496705"/>
            <a:ext cx="4245428" cy="461665"/>
          </a:xfrm>
          <a:prstGeom prst="rect">
            <a:avLst/>
          </a:prstGeom>
        </p:spPr>
        <p:txBody>
          <a:bodyPr wrap="square">
            <a:spAutoFit/>
          </a:bodyPr>
          <a:lstStyle/>
          <a:p>
            <a:r>
              <a:rPr lang="en-US" sz="1200"/>
              <a:t>Source: </a:t>
            </a:r>
            <a:r>
              <a:rPr lang="en-US" sz="1200">
                <a:hlinkClick r:id="rId4"/>
              </a:rPr>
              <a:t>https://s3-eu-west-2.amazonaws.com/mhukcdn/wp-content/uploads/2020/04/16103320/Stress-Bucket-Template.pdf</a:t>
            </a:r>
            <a:endParaRPr lang="en-US" sz="1200"/>
          </a:p>
        </p:txBody>
      </p:sp>
      <p:sp>
        <p:nvSpPr>
          <p:cNvPr id="3" name="Slide Number Placeholder 2">
            <a:extLst>
              <a:ext uri="{FF2B5EF4-FFF2-40B4-BE49-F238E27FC236}">
                <a16:creationId xmlns:a16="http://schemas.microsoft.com/office/drawing/2014/main" id="{6B394766-D5FA-4A11-BB32-56DE89A23F4A}"/>
              </a:ext>
            </a:extLst>
          </p:cNvPr>
          <p:cNvSpPr>
            <a:spLocks noGrp="1"/>
          </p:cNvSpPr>
          <p:nvPr>
            <p:ph type="sldNum" sz="quarter" idx="12"/>
          </p:nvPr>
        </p:nvSpPr>
        <p:spPr/>
        <p:txBody>
          <a:bodyPr/>
          <a:lstStyle/>
          <a:p>
            <a:fld id="{B178B262-F735-4155-A0C5-5BDFC49AA616}" type="slidenum">
              <a:rPr lang="en-CA" smtClean="0"/>
              <a:t>13</a:t>
            </a:fld>
            <a:endParaRPr lang="en-CA"/>
          </a:p>
        </p:txBody>
      </p:sp>
      <p:sp>
        <p:nvSpPr>
          <p:cNvPr id="8" name="Title 1">
            <a:extLst>
              <a:ext uri="{FF2B5EF4-FFF2-40B4-BE49-F238E27FC236}">
                <a16:creationId xmlns:a16="http://schemas.microsoft.com/office/drawing/2014/main" id="{1FCE964C-C56A-44AC-8FC9-E34648C43D20}"/>
              </a:ext>
            </a:extLst>
          </p:cNvPr>
          <p:cNvSpPr txBox="1">
            <a:spLocks/>
          </p:cNvSpPr>
          <p:nvPr/>
        </p:nvSpPr>
        <p:spPr bwMode="black">
          <a:xfrm>
            <a:off x="7946571" y="5583288"/>
            <a:ext cx="3577771" cy="365761"/>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1800">
                <a:latin typeface="Franklin Gothic Book" panose="020B0503020102020204" pitchFamily="34" charset="0"/>
              </a:rPr>
              <a:t>←</a:t>
            </a:r>
            <a:r>
              <a:rPr lang="en-US" sz="1800"/>
              <a:t>self-care strategies</a:t>
            </a:r>
            <a:endParaRPr lang="en-US" sz="3200"/>
          </a:p>
        </p:txBody>
      </p:sp>
      <p:sp>
        <p:nvSpPr>
          <p:cNvPr id="9" name="Title 1">
            <a:extLst>
              <a:ext uri="{FF2B5EF4-FFF2-40B4-BE49-F238E27FC236}">
                <a16:creationId xmlns:a16="http://schemas.microsoft.com/office/drawing/2014/main" id="{1690FECA-35B4-426E-8863-2C48F9F63F17}"/>
              </a:ext>
            </a:extLst>
          </p:cNvPr>
          <p:cNvSpPr txBox="1">
            <a:spLocks/>
          </p:cNvSpPr>
          <p:nvPr/>
        </p:nvSpPr>
        <p:spPr bwMode="black">
          <a:xfrm>
            <a:off x="7885954" y="908951"/>
            <a:ext cx="3511940" cy="461665"/>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1800">
                <a:latin typeface="Franklin Gothic Book" panose="020B0503020102020204" pitchFamily="34" charset="0"/>
              </a:rPr>
              <a:t>←</a:t>
            </a:r>
            <a:r>
              <a:rPr lang="en-US" sz="1800"/>
              <a:t> your stressors</a:t>
            </a:r>
            <a:endParaRPr lang="en-US" sz="3200"/>
          </a:p>
        </p:txBody>
      </p:sp>
      <p:sp>
        <p:nvSpPr>
          <p:cNvPr id="2" name="Title 1">
            <a:extLst>
              <a:ext uri="{FF2B5EF4-FFF2-40B4-BE49-F238E27FC236}">
                <a16:creationId xmlns:a16="http://schemas.microsoft.com/office/drawing/2014/main" id="{F751FE10-BAEB-42FB-B54A-0C4B8BE00151}"/>
              </a:ext>
            </a:extLst>
          </p:cNvPr>
          <p:cNvSpPr>
            <a:spLocks noGrp="1"/>
          </p:cNvSpPr>
          <p:nvPr>
            <p:ph type="title"/>
          </p:nvPr>
        </p:nvSpPr>
        <p:spPr>
          <a:xfrm>
            <a:off x="2772825" y="13401"/>
            <a:ext cx="2138040" cy="986971"/>
          </a:xfrm>
        </p:spPr>
        <p:txBody>
          <a:bodyPr>
            <a:noAutofit/>
          </a:bodyPr>
          <a:lstStyle/>
          <a:p>
            <a:r>
              <a:rPr lang="en-US" b="1">
                <a:solidFill>
                  <a:schemeClr val="tx2">
                    <a:lumMod val="60000"/>
                    <a:lumOff val="40000"/>
                  </a:schemeClr>
                </a:solidFill>
              </a:rPr>
              <a:t>Stress bucket</a:t>
            </a:r>
            <a:endParaRPr lang="en-US"/>
          </a:p>
        </p:txBody>
      </p:sp>
      <p:sp>
        <p:nvSpPr>
          <p:cNvPr id="10" name="Title 1">
            <a:extLst>
              <a:ext uri="{FF2B5EF4-FFF2-40B4-BE49-F238E27FC236}">
                <a16:creationId xmlns:a16="http://schemas.microsoft.com/office/drawing/2014/main" id="{D93188A2-66A3-4253-BEE1-1014AE4B6D0B}"/>
              </a:ext>
            </a:extLst>
          </p:cNvPr>
          <p:cNvSpPr txBox="1">
            <a:spLocks/>
          </p:cNvSpPr>
          <p:nvPr/>
        </p:nvSpPr>
        <p:spPr bwMode="black">
          <a:xfrm>
            <a:off x="7901059" y="3191467"/>
            <a:ext cx="3511940" cy="461665"/>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1800">
                <a:latin typeface="Franklin Gothic Book" panose="020B0503020102020204" pitchFamily="34" charset="0"/>
              </a:rPr>
              <a:t>←</a:t>
            </a:r>
            <a:r>
              <a:rPr lang="en-US" sz="1800"/>
              <a:t> your stress level</a:t>
            </a:r>
            <a:endParaRPr lang="en-US" sz="3200"/>
          </a:p>
        </p:txBody>
      </p:sp>
      <p:pic>
        <p:nvPicPr>
          <p:cNvPr id="4" name="Picture 3" descr="A qr code with a white background&#10;&#10;AI-generated content may be incorrect.">
            <a:extLst>
              <a:ext uri="{FF2B5EF4-FFF2-40B4-BE49-F238E27FC236}">
                <a16:creationId xmlns:a16="http://schemas.microsoft.com/office/drawing/2014/main" id="{17FA8E5F-F3D5-52AF-734C-222CE8AA00A9}"/>
              </a:ext>
            </a:extLst>
          </p:cNvPr>
          <p:cNvPicPr>
            <a:picLocks noChangeAspect="1"/>
          </p:cNvPicPr>
          <p:nvPr/>
        </p:nvPicPr>
        <p:blipFill>
          <a:blip r:embed="rId5"/>
          <a:stretch>
            <a:fillRect/>
          </a:stretch>
        </p:blipFill>
        <p:spPr>
          <a:xfrm>
            <a:off x="10195760" y="1499116"/>
            <a:ext cx="1327515" cy="1426572"/>
          </a:xfrm>
          <a:prstGeom prst="rect">
            <a:avLst/>
          </a:prstGeom>
        </p:spPr>
      </p:pic>
    </p:spTree>
    <p:extLst>
      <p:ext uri="{BB962C8B-B14F-4D97-AF65-F5344CB8AC3E}">
        <p14:creationId xmlns:p14="http://schemas.microsoft.com/office/powerpoint/2010/main" val="46818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9DF53C0-7AAA-4013-8775-05DB666B30DB}"/>
              </a:ext>
            </a:extLst>
          </p:cNvPr>
          <p:cNvPicPr>
            <a:picLocks noChangeAspect="1"/>
          </p:cNvPicPr>
          <p:nvPr/>
        </p:nvPicPr>
        <p:blipFill>
          <a:blip r:embed="rId3"/>
          <a:stretch>
            <a:fillRect/>
          </a:stretch>
        </p:blipFill>
        <p:spPr>
          <a:xfrm>
            <a:off x="0" y="507881"/>
            <a:ext cx="12192000" cy="6284804"/>
          </a:xfrm>
          <a:prstGeom prst="rect">
            <a:avLst/>
          </a:prstGeom>
        </p:spPr>
      </p:pic>
      <p:sp>
        <p:nvSpPr>
          <p:cNvPr id="4" name="Titre 1">
            <a:extLst>
              <a:ext uri="{FF2B5EF4-FFF2-40B4-BE49-F238E27FC236}">
                <a16:creationId xmlns:a16="http://schemas.microsoft.com/office/drawing/2014/main" id="{11A818C5-4FA5-4CD5-9FE6-FECDEC3C725A}"/>
              </a:ext>
            </a:extLst>
          </p:cNvPr>
          <p:cNvSpPr txBox="1">
            <a:spLocks/>
          </p:cNvSpPr>
          <p:nvPr/>
        </p:nvSpPr>
        <p:spPr>
          <a:xfrm>
            <a:off x="2247682" y="18025"/>
            <a:ext cx="7696635" cy="537146"/>
          </a:xfrm>
          <a:prstGeom prst="rect">
            <a:avLst/>
          </a:prstGeom>
        </p:spPr>
        <p:txBody>
          <a:bodyP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fr-CA" b="1"/>
              <a:t>Stress management strategies</a:t>
            </a:r>
            <a:endParaRPr lang="en-US" b="1"/>
          </a:p>
        </p:txBody>
      </p:sp>
      <p:sp>
        <p:nvSpPr>
          <p:cNvPr id="6" name="ZoneTexte 5">
            <a:extLst>
              <a:ext uri="{FF2B5EF4-FFF2-40B4-BE49-F238E27FC236}">
                <a16:creationId xmlns:a16="http://schemas.microsoft.com/office/drawing/2014/main" id="{71818D8E-8131-4FBA-9D3C-1EF95B120D83}"/>
              </a:ext>
            </a:extLst>
          </p:cNvPr>
          <p:cNvSpPr txBox="1"/>
          <p:nvPr/>
        </p:nvSpPr>
        <p:spPr>
          <a:xfrm>
            <a:off x="10023329" y="6550223"/>
            <a:ext cx="2168671" cy="307777"/>
          </a:xfrm>
          <a:prstGeom prst="rect">
            <a:avLst/>
          </a:prstGeom>
          <a:noFill/>
        </p:spPr>
        <p:txBody>
          <a:bodyPr wrap="none" rtlCol="0">
            <a:spAutoFit/>
          </a:bodyPr>
          <a:lstStyle/>
          <a:p>
            <a:r>
              <a:rPr lang="fr-CA" sz="1400" b="1"/>
              <a:t>Source: Transitions, p.56</a:t>
            </a:r>
            <a:endParaRPr lang="en-US" sz="1400" b="1"/>
          </a:p>
        </p:txBody>
      </p:sp>
    </p:spTree>
    <p:extLst>
      <p:ext uri="{BB962C8B-B14F-4D97-AF65-F5344CB8AC3E}">
        <p14:creationId xmlns:p14="http://schemas.microsoft.com/office/powerpoint/2010/main" val="421324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D7456BD-7379-4728-8593-18FAEB77BA14}"/>
              </a:ext>
            </a:extLst>
          </p:cNvPr>
          <p:cNvPicPr>
            <a:picLocks noChangeAspect="1"/>
          </p:cNvPicPr>
          <p:nvPr/>
        </p:nvPicPr>
        <p:blipFill>
          <a:blip r:embed="rId3"/>
          <a:stretch>
            <a:fillRect/>
          </a:stretch>
        </p:blipFill>
        <p:spPr>
          <a:xfrm>
            <a:off x="0" y="0"/>
            <a:ext cx="12192000" cy="6842435"/>
          </a:xfrm>
          <a:prstGeom prst="rect">
            <a:avLst/>
          </a:prstGeom>
        </p:spPr>
      </p:pic>
      <p:sp>
        <p:nvSpPr>
          <p:cNvPr id="6" name="ZoneTexte 5">
            <a:extLst>
              <a:ext uri="{FF2B5EF4-FFF2-40B4-BE49-F238E27FC236}">
                <a16:creationId xmlns:a16="http://schemas.microsoft.com/office/drawing/2014/main" id="{F982B76B-E00A-4B4E-A5FC-867513D4DDC9}"/>
              </a:ext>
            </a:extLst>
          </p:cNvPr>
          <p:cNvSpPr txBox="1"/>
          <p:nvPr/>
        </p:nvSpPr>
        <p:spPr>
          <a:xfrm>
            <a:off x="10023329" y="6550223"/>
            <a:ext cx="2168671" cy="307777"/>
          </a:xfrm>
          <a:prstGeom prst="rect">
            <a:avLst/>
          </a:prstGeom>
          <a:noFill/>
        </p:spPr>
        <p:txBody>
          <a:bodyPr wrap="none" rtlCol="0">
            <a:spAutoFit/>
          </a:bodyPr>
          <a:lstStyle/>
          <a:p>
            <a:r>
              <a:rPr lang="fr-CA" sz="1400" b="1"/>
              <a:t>Source: Transitions, p.56</a:t>
            </a:r>
            <a:endParaRPr lang="en-US" sz="1400" b="1"/>
          </a:p>
        </p:txBody>
      </p:sp>
    </p:spTree>
    <p:extLst>
      <p:ext uri="{BB962C8B-B14F-4D97-AF65-F5344CB8AC3E}">
        <p14:creationId xmlns:p14="http://schemas.microsoft.com/office/powerpoint/2010/main" val="158875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2905125"/>
            <a:ext cx="2776538" cy="1709738"/>
          </a:xfrm>
        </p:spPr>
        <p:txBody>
          <a:bodyPr vert="horz" lIns="91440" tIns="45720" rIns="91440" bIns="45720" rtlCol="0" anchor="t">
            <a:normAutofit lnSpcReduction="10000"/>
          </a:bodyPr>
          <a:lstStyle/>
          <a:p>
            <a:pPr>
              <a:lnSpc>
                <a:spcPct val="90000"/>
              </a:lnSpc>
            </a:pPr>
            <a:r>
              <a:rPr lang="en-US" sz="1800" dirty="0">
                <a:solidFill>
                  <a:srgbClr val="92D050"/>
                </a:solidFill>
              </a:rPr>
              <a:t>Email </a:t>
            </a:r>
            <a:r>
              <a:rPr lang="en-US" sz="1800" dirty="0">
                <a:solidFill>
                  <a:srgbClr val="92D050"/>
                </a:solidFill>
                <a:hlinkClick r:id="rId3">
                  <a:extLst>
                    <a:ext uri="{A12FA001-AC4F-418D-AE19-62706E023703}">
                      <ahyp:hlinkClr xmlns:ahyp="http://schemas.microsoft.com/office/drawing/2018/hyperlinkcolor" val="tx"/>
                    </a:ext>
                  </a:extLst>
                </a:hlinkClick>
              </a:rPr>
              <a:t>counsellingserviceslennox@crcmail.net</a:t>
            </a:r>
            <a:r>
              <a:rPr lang="en-US" sz="1800" dirty="0">
                <a:solidFill>
                  <a:srgbClr val="92D050"/>
                </a:solidFill>
              </a:rPr>
              <a:t> </a:t>
            </a:r>
          </a:p>
          <a:p>
            <a:pPr>
              <a:lnSpc>
                <a:spcPct val="90000"/>
              </a:lnSpc>
            </a:pPr>
            <a:r>
              <a:rPr lang="en-US" sz="1800" dirty="0">
                <a:solidFill>
                  <a:srgbClr val="92D050"/>
                </a:solidFill>
              </a:rPr>
              <a:t>or</a:t>
            </a:r>
          </a:p>
          <a:p>
            <a:pPr>
              <a:lnSpc>
                <a:spcPct val="90000"/>
              </a:lnSpc>
            </a:pPr>
            <a:r>
              <a:rPr lang="en-US" sz="1800" dirty="0">
                <a:solidFill>
                  <a:srgbClr val="92D050"/>
                </a:solidFill>
              </a:rPr>
              <a:t>Complete the in-take form on the Champlain website</a:t>
            </a:r>
          </a:p>
          <a:p>
            <a:pPr>
              <a:lnSpc>
                <a:spcPct val="90000"/>
              </a:lnSpc>
            </a:pPr>
            <a:endParaRPr lang="en-US" sz="1400">
              <a:solidFill>
                <a:schemeClr val="bg2"/>
              </a:solidFill>
            </a:endParaRPr>
          </a:p>
        </p:txBody>
      </p:sp>
      <p:pic>
        <p:nvPicPr>
          <p:cNvPr id="8" name="Graphic 7">
            <a:extLst>
              <a:ext uri="{FF2B5EF4-FFF2-40B4-BE49-F238E27FC236}">
                <a16:creationId xmlns:a16="http://schemas.microsoft.com/office/drawing/2014/main" id="{4CB05BB5-FC57-3BCD-CE20-C814B00B0A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8237" y="2812203"/>
            <a:ext cx="1659343" cy="1683746"/>
          </a:xfrm>
          <a:prstGeom prst="rect">
            <a:avLst/>
          </a:prstGeom>
        </p:spPr>
      </p:pic>
      <p:pic>
        <p:nvPicPr>
          <p:cNvPr id="5" name="Picture 2" descr="Image preview">
            <a:extLst>
              <a:ext uri="{FF2B5EF4-FFF2-40B4-BE49-F238E27FC236}">
                <a16:creationId xmlns:a16="http://schemas.microsoft.com/office/drawing/2014/main" id="{0B0547E9-11B3-AE29-46DE-A220A9DDBC9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99244" y="23002"/>
            <a:ext cx="2522441" cy="252244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9B1610B4-6E48-FBED-4E43-1F891B6785D6}"/>
              </a:ext>
            </a:extLst>
          </p:cNvPr>
          <p:cNvSpPr txBox="1"/>
          <p:nvPr/>
        </p:nvSpPr>
        <p:spPr>
          <a:xfrm>
            <a:off x="9040500" y="449748"/>
            <a:ext cx="2790553" cy="1200329"/>
          </a:xfrm>
          <a:prstGeom prst="rect">
            <a:avLst/>
          </a:prstGeom>
          <a:noFill/>
        </p:spPr>
        <p:txBody>
          <a:bodyPr wrap="square" rtlCol="0">
            <a:spAutoFit/>
          </a:bodyPr>
          <a:lstStyle/>
          <a:p>
            <a:r>
              <a:rPr lang="fr-CA" sz="7200" err="1">
                <a:solidFill>
                  <a:srgbClr val="FF0000"/>
                </a:solidFill>
              </a:rPr>
              <a:t>SEX</a:t>
            </a:r>
            <a:r>
              <a:rPr lang="fr-CA" sz="7200" err="1">
                <a:solidFill>
                  <a:srgbClr val="0070C0"/>
                </a:solidFill>
              </a:rPr>
              <a:t>ed</a:t>
            </a:r>
            <a:endParaRPr lang="en-US" sz="7200">
              <a:solidFill>
                <a:srgbClr val="0070C0"/>
              </a:solidFill>
            </a:endParaRPr>
          </a:p>
        </p:txBody>
      </p:sp>
      <p:pic>
        <p:nvPicPr>
          <p:cNvPr id="9" name="Image 8">
            <a:extLst>
              <a:ext uri="{FF2B5EF4-FFF2-40B4-BE49-F238E27FC236}">
                <a16:creationId xmlns:a16="http://schemas.microsoft.com/office/drawing/2014/main" id="{595B7904-0319-8E90-4345-BB844CC4426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rcRect l="308" r="-225" b="2454"/>
          <a:stretch>
            <a:fillRect/>
          </a:stretch>
        </p:blipFill>
        <p:spPr>
          <a:xfrm>
            <a:off x="9038492" y="3284903"/>
            <a:ext cx="3257360" cy="3187260"/>
          </a:xfrm>
          <a:prstGeom prst="rect">
            <a:avLst/>
          </a:prstGeom>
        </p:spPr>
      </p:pic>
      <p:sp>
        <p:nvSpPr>
          <p:cNvPr id="10" name="ZoneTexte 9">
            <a:extLst>
              <a:ext uri="{FF2B5EF4-FFF2-40B4-BE49-F238E27FC236}">
                <a16:creationId xmlns:a16="http://schemas.microsoft.com/office/drawing/2014/main" id="{A9ACFCBE-0BEB-E04D-7A50-9FA48A5FAD7C}"/>
              </a:ext>
            </a:extLst>
          </p:cNvPr>
          <p:cNvSpPr txBox="1"/>
          <p:nvPr/>
        </p:nvSpPr>
        <p:spPr>
          <a:xfrm>
            <a:off x="8895354" y="6302886"/>
            <a:ext cx="3543636" cy="338554"/>
          </a:xfrm>
          <a:prstGeom prst="rect">
            <a:avLst/>
          </a:prstGeom>
          <a:noFill/>
        </p:spPr>
        <p:txBody>
          <a:bodyPr wrap="square" lIns="91440" tIns="45720" rIns="91440" bIns="45720" anchor="t">
            <a:spAutoFit/>
          </a:bodyPr>
          <a:lstStyle/>
          <a:p>
            <a:pPr algn="ctr"/>
            <a:r>
              <a:rPr lang="fr-CA" sz="1600" dirty="0">
                <a:solidFill>
                  <a:srgbClr val="0070C0"/>
                </a:solidFill>
              </a:rPr>
              <a:t>Contact Ingrid Cardyn</a:t>
            </a:r>
            <a:endParaRPr lang="en-US" sz="1600" dirty="0"/>
          </a:p>
        </p:txBody>
      </p:sp>
      <p:pic>
        <p:nvPicPr>
          <p:cNvPr id="4" name="Picture 3" descr="A head with leaves and clouds&#10;&#10;AI-generated content may be incorrect.">
            <a:extLst>
              <a:ext uri="{FF2B5EF4-FFF2-40B4-BE49-F238E27FC236}">
                <a16:creationId xmlns:a16="http://schemas.microsoft.com/office/drawing/2014/main" id="{993F6087-AA05-B501-3E85-CFFF87F2E77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rcRect l="2038" r="127"/>
          <a:stretch>
            <a:fillRect/>
          </a:stretch>
        </p:blipFill>
        <p:spPr>
          <a:xfrm>
            <a:off x="325466" y="-5391"/>
            <a:ext cx="4632252" cy="3088673"/>
          </a:xfrm>
          <a:prstGeom prst="rect">
            <a:avLst/>
          </a:prstGeom>
        </p:spPr>
      </p:pic>
      <p:pic>
        <p:nvPicPr>
          <p:cNvPr id="2" name="Picture 1" descr="A turtle with a design on it&#10;&#10;AI-generated content may be incorrect.">
            <a:extLst>
              <a:ext uri="{FF2B5EF4-FFF2-40B4-BE49-F238E27FC236}">
                <a16:creationId xmlns:a16="http://schemas.microsoft.com/office/drawing/2014/main" id="{E25CEA6D-F334-D27C-2142-CFD93171A540}"/>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206135" y="5070804"/>
            <a:ext cx="2506334" cy="1619072"/>
          </a:xfrm>
          <a:prstGeom prst="rect">
            <a:avLst/>
          </a:prstGeom>
        </p:spPr>
      </p:pic>
      <p:pic>
        <p:nvPicPr>
          <p:cNvPr id="6" name="Picture 5" descr="A cartoon of a person and a child&#10;&#10;AI-generated content may be incorrect.">
            <a:extLst>
              <a:ext uri="{FF2B5EF4-FFF2-40B4-BE49-F238E27FC236}">
                <a16:creationId xmlns:a16="http://schemas.microsoft.com/office/drawing/2014/main" id="{1688CE60-0519-BF09-45EF-FCC0941A7426}"/>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Lst>
          </a:blip>
          <a:srcRect t="6995" r="-857" b="568"/>
          <a:stretch>
            <a:fillRect/>
          </a:stretch>
        </p:blipFill>
        <p:spPr>
          <a:xfrm>
            <a:off x="2991749" y="5391932"/>
            <a:ext cx="2842383" cy="1082403"/>
          </a:xfrm>
          <a:prstGeom prst="rect">
            <a:avLst/>
          </a:prstGeom>
        </p:spPr>
      </p:pic>
      <p:pic>
        <p:nvPicPr>
          <p:cNvPr id="11" name="Picture 10">
            <a:extLst>
              <a:ext uri="{FF2B5EF4-FFF2-40B4-BE49-F238E27FC236}">
                <a16:creationId xmlns:a16="http://schemas.microsoft.com/office/drawing/2014/main" id="{16190D8F-21B3-E3E1-2A5E-B33192B7F910}"/>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6102201" y="5090394"/>
            <a:ext cx="2532392" cy="1579892"/>
          </a:xfrm>
          <a:prstGeom prst="rect">
            <a:avLst/>
          </a:prstGeom>
        </p:spPr>
      </p:pic>
      <p:pic>
        <p:nvPicPr>
          <p:cNvPr id="12" name="Picture 11" descr="A group of people standing next to a building&#10;&#10;AI-generated content may be incorrect.">
            <a:extLst>
              <a:ext uri="{FF2B5EF4-FFF2-40B4-BE49-F238E27FC236}">
                <a16:creationId xmlns:a16="http://schemas.microsoft.com/office/drawing/2014/main" id="{45B41BD4-444B-EB3B-8333-B02DEE0C5185}"/>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9012446" y="1535142"/>
            <a:ext cx="2822276" cy="1904281"/>
          </a:xfrm>
          <a:prstGeom prst="rect">
            <a:avLst/>
          </a:prstGeom>
        </p:spPr>
      </p:pic>
      <p:pic>
        <p:nvPicPr>
          <p:cNvPr id="13" name="Picture 12" descr="A blue logo with a paw print&#10;&#10;AI-generated content may be incorrect.">
            <a:extLst>
              <a:ext uri="{FF2B5EF4-FFF2-40B4-BE49-F238E27FC236}">
                <a16:creationId xmlns:a16="http://schemas.microsoft.com/office/drawing/2014/main" id="{ADB2C8E5-81E5-CF26-6DEF-D2874603BDD3}"/>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imgEffect>
                  </a14:imgLayer>
                </a14:imgProps>
              </a:ext>
            </a:extLst>
          </a:blip>
          <a:stretch>
            <a:fillRect/>
          </a:stretch>
        </p:blipFill>
        <p:spPr>
          <a:xfrm>
            <a:off x="5298147" y="2709233"/>
            <a:ext cx="3249104" cy="2086515"/>
          </a:xfrm>
          <a:prstGeom prst="rect">
            <a:avLst/>
          </a:prstGeom>
        </p:spPr>
      </p:pic>
    </p:spTree>
    <p:extLst>
      <p:ext uri="{BB962C8B-B14F-4D97-AF65-F5344CB8AC3E}">
        <p14:creationId xmlns:p14="http://schemas.microsoft.com/office/powerpoint/2010/main" val="149665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CED45F7C-45AB-4C31-B31F-F452B77B3565}"/>
              </a:ext>
            </a:extLst>
          </p:cNvPr>
          <p:cNvPicPr>
            <a:picLocks noGrp="1" noChangeAspect="1"/>
          </p:cNvPicPr>
          <p:nvPr>
            <p:ph idx="1"/>
          </p:nvPr>
        </p:nvPicPr>
        <p:blipFill>
          <a:blip r:embed="rId3"/>
          <a:stretch>
            <a:fillRect/>
          </a:stretch>
        </p:blipFill>
        <p:spPr>
          <a:xfrm>
            <a:off x="0" y="1"/>
            <a:ext cx="12192000" cy="6856252"/>
          </a:xfrm>
          <a:prstGeom prst="rect">
            <a:avLst/>
          </a:prstGeom>
        </p:spPr>
      </p:pic>
      <p:sp>
        <p:nvSpPr>
          <p:cNvPr id="6" name="ZoneTexte 5">
            <a:extLst>
              <a:ext uri="{FF2B5EF4-FFF2-40B4-BE49-F238E27FC236}">
                <a16:creationId xmlns:a16="http://schemas.microsoft.com/office/drawing/2014/main" id="{CA178AE7-4F82-47A1-B300-6BC02C7EA87B}"/>
              </a:ext>
            </a:extLst>
          </p:cNvPr>
          <p:cNvSpPr txBox="1"/>
          <p:nvPr/>
        </p:nvSpPr>
        <p:spPr>
          <a:xfrm>
            <a:off x="10081693" y="6519446"/>
            <a:ext cx="2147383" cy="338554"/>
          </a:xfrm>
          <a:prstGeom prst="rect">
            <a:avLst/>
          </a:prstGeom>
          <a:noFill/>
        </p:spPr>
        <p:txBody>
          <a:bodyPr wrap="none" rtlCol="0">
            <a:spAutoFit/>
          </a:bodyPr>
          <a:lstStyle/>
          <a:p>
            <a:r>
              <a:rPr lang="fr-CA" sz="1600"/>
              <a:t>Source: Transitions, p.55</a:t>
            </a:r>
            <a:endParaRPr lang="en-US" sz="1600"/>
          </a:p>
        </p:txBody>
      </p:sp>
      <p:sp>
        <p:nvSpPr>
          <p:cNvPr id="2" name="Espace réservé du numéro de diapositive 1">
            <a:extLst>
              <a:ext uri="{FF2B5EF4-FFF2-40B4-BE49-F238E27FC236}">
                <a16:creationId xmlns:a16="http://schemas.microsoft.com/office/drawing/2014/main" id="{1451260E-85CE-4BEB-B2B8-308A3F7C75B8}"/>
              </a:ext>
            </a:extLst>
          </p:cNvPr>
          <p:cNvSpPr>
            <a:spLocks noGrp="1"/>
          </p:cNvSpPr>
          <p:nvPr>
            <p:ph type="sldNum" sz="quarter" idx="12"/>
          </p:nvPr>
        </p:nvSpPr>
        <p:spPr/>
        <p:txBody>
          <a:bodyPr/>
          <a:lstStyle/>
          <a:p>
            <a:fld id="{8A7A6979-0714-4377-B894-6BE4C2D6E202}" type="slidenum">
              <a:rPr lang="en-US" smtClean="0"/>
              <a:pPr/>
              <a:t>2</a:t>
            </a:fld>
            <a:endParaRPr lang="en-US"/>
          </a:p>
        </p:txBody>
      </p:sp>
      <p:sp>
        <p:nvSpPr>
          <p:cNvPr id="3" name="ZoneTexte 2">
            <a:extLst>
              <a:ext uri="{FF2B5EF4-FFF2-40B4-BE49-F238E27FC236}">
                <a16:creationId xmlns:a16="http://schemas.microsoft.com/office/drawing/2014/main" id="{CA6F8E84-666C-381E-C7BF-23E69253B568}"/>
              </a:ext>
            </a:extLst>
          </p:cNvPr>
          <p:cNvSpPr txBox="1"/>
          <p:nvPr/>
        </p:nvSpPr>
        <p:spPr>
          <a:xfrm>
            <a:off x="5168213" y="123568"/>
            <a:ext cx="1855573" cy="584775"/>
          </a:xfrm>
          <a:prstGeom prst="rect">
            <a:avLst/>
          </a:prstGeom>
          <a:solidFill>
            <a:schemeClr val="accent1"/>
          </a:solidFill>
        </p:spPr>
        <p:txBody>
          <a:bodyPr wrap="none" rtlCol="0">
            <a:spAutoFit/>
          </a:bodyPr>
          <a:lstStyle/>
          <a:p>
            <a:r>
              <a:rPr lang="fr-CA" sz="3200"/>
              <a:t>BREATHE</a:t>
            </a:r>
            <a:endParaRPr lang="en-US" sz="3200"/>
          </a:p>
        </p:txBody>
      </p:sp>
    </p:spTree>
    <p:extLst>
      <p:ext uri="{BB962C8B-B14F-4D97-AF65-F5344CB8AC3E}">
        <p14:creationId xmlns:p14="http://schemas.microsoft.com/office/powerpoint/2010/main" val="276355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2508F32-3210-4C0B-B9A5-9B84D222EE2D}"/>
              </a:ext>
            </a:extLst>
          </p:cNvPr>
          <p:cNvPicPr>
            <a:picLocks noChangeAspect="1"/>
          </p:cNvPicPr>
          <p:nvPr/>
        </p:nvPicPr>
        <p:blipFill>
          <a:blip r:embed="rId3"/>
          <a:stretch>
            <a:fillRect/>
          </a:stretch>
        </p:blipFill>
        <p:spPr>
          <a:xfrm>
            <a:off x="0" y="66205"/>
            <a:ext cx="3462728" cy="6725589"/>
          </a:xfrm>
          <a:prstGeom prst="rect">
            <a:avLst/>
          </a:prstGeom>
        </p:spPr>
      </p:pic>
      <p:sp>
        <p:nvSpPr>
          <p:cNvPr id="6" name="ZoneTexte 5">
            <a:extLst>
              <a:ext uri="{FF2B5EF4-FFF2-40B4-BE49-F238E27FC236}">
                <a16:creationId xmlns:a16="http://schemas.microsoft.com/office/drawing/2014/main" id="{D7E910D0-50CE-4C76-BB7C-DCF2999A001E}"/>
              </a:ext>
            </a:extLst>
          </p:cNvPr>
          <p:cNvSpPr txBox="1"/>
          <p:nvPr/>
        </p:nvSpPr>
        <p:spPr>
          <a:xfrm>
            <a:off x="3533865" y="266828"/>
            <a:ext cx="5729582" cy="707886"/>
          </a:xfrm>
          <a:prstGeom prst="rect">
            <a:avLst/>
          </a:prstGeom>
          <a:noFill/>
        </p:spPr>
        <p:txBody>
          <a:bodyPr wrap="none" rtlCol="0">
            <a:spAutoFit/>
          </a:bodyPr>
          <a:lstStyle/>
          <a:p>
            <a:r>
              <a:rPr lang="fr-CA" sz="4000"/>
              <a:t>Download </a:t>
            </a:r>
            <a:r>
              <a:rPr lang="fr-CA" sz="4000" err="1"/>
              <a:t>your</a:t>
            </a:r>
            <a:r>
              <a:rPr lang="fr-CA" sz="4000"/>
              <a:t> free book:</a:t>
            </a:r>
            <a:endParaRPr lang="en-US" sz="4000"/>
          </a:p>
        </p:txBody>
      </p:sp>
      <p:sp>
        <p:nvSpPr>
          <p:cNvPr id="2" name="Espace réservé du numéro de diapositive 1">
            <a:extLst>
              <a:ext uri="{FF2B5EF4-FFF2-40B4-BE49-F238E27FC236}">
                <a16:creationId xmlns:a16="http://schemas.microsoft.com/office/drawing/2014/main" id="{8E3A5C60-2613-4B93-8A21-A5B843A7B455}"/>
              </a:ext>
            </a:extLst>
          </p:cNvPr>
          <p:cNvSpPr>
            <a:spLocks noGrp="1"/>
          </p:cNvSpPr>
          <p:nvPr>
            <p:ph type="sldNum" sz="quarter" idx="12"/>
          </p:nvPr>
        </p:nvSpPr>
        <p:spPr/>
        <p:txBody>
          <a:bodyPr/>
          <a:lstStyle/>
          <a:p>
            <a:fld id="{8A7A6979-0714-4377-B894-6BE4C2D6E202}" type="slidenum">
              <a:rPr lang="en-US" smtClean="0"/>
              <a:pPr/>
              <a:t>3</a:t>
            </a:fld>
            <a:endParaRPr lang="en-US"/>
          </a:p>
        </p:txBody>
      </p:sp>
      <p:sp>
        <p:nvSpPr>
          <p:cNvPr id="4" name="ZoneTexte 3">
            <a:extLst>
              <a:ext uri="{FF2B5EF4-FFF2-40B4-BE49-F238E27FC236}">
                <a16:creationId xmlns:a16="http://schemas.microsoft.com/office/drawing/2014/main" id="{037A9DD6-E8D3-40D5-8ECE-CB0B58D3E258}"/>
              </a:ext>
            </a:extLst>
          </p:cNvPr>
          <p:cNvSpPr txBox="1"/>
          <p:nvPr/>
        </p:nvSpPr>
        <p:spPr>
          <a:xfrm>
            <a:off x="3462728" y="1545737"/>
            <a:ext cx="8898970" cy="5094728"/>
          </a:xfrm>
          <a:prstGeom prst="rect">
            <a:avLst/>
          </a:prstGeom>
          <a:noFill/>
        </p:spPr>
        <p:txBody>
          <a:bodyPr wrap="square" rtlCol="0">
            <a:spAutoFit/>
          </a:bodyPr>
          <a:lstStyle/>
          <a:p>
            <a:r>
              <a:rPr lang="fr-CA" sz="3600" b="1"/>
              <a:t>Table of Contents:</a:t>
            </a:r>
          </a:p>
          <a:p>
            <a:pPr marL="457200" indent="-457200">
              <a:lnSpc>
                <a:spcPct val="150000"/>
              </a:lnSpc>
              <a:buFont typeface="Wingdings" panose="05000000000000000000" pitchFamily="2" charset="2"/>
              <a:buChar char="Ø"/>
            </a:pPr>
            <a:r>
              <a:rPr lang="fr-CA" sz="2800" b="1" err="1"/>
              <a:t>Academics</a:t>
            </a:r>
            <a:r>
              <a:rPr lang="fr-CA" sz="2800"/>
              <a:t> (</a:t>
            </a:r>
            <a:r>
              <a:rPr lang="fr-CA" sz="2800" err="1"/>
              <a:t>School</a:t>
            </a:r>
            <a:r>
              <a:rPr lang="fr-CA" sz="2800"/>
              <a:t>, Money)</a:t>
            </a:r>
          </a:p>
          <a:p>
            <a:pPr marL="457200" indent="-457200">
              <a:lnSpc>
                <a:spcPct val="150000"/>
              </a:lnSpc>
              <a:buFont typeface="Wingdings" panose="05000000000000000000" pitchFamily="2" charset="2"/>
              <a:buChar char="Ø"/>
            </a:pPr>
            <a:r>
              <a:rPr lang="fr-CA" sz="2800" b="1" err="1"/>
              <a:t>Health</a:t>
            </a:r>
            <a:r>
              <a:rPr lang="fr-CA" sz="2800"/>
              <a:t> (Mental </a:t>
            </a:r>
            <a:r>
              <a:rPr lang="fr-CA" sz="2800" err="1"/>
              <a:t>Health</a:t>
            </a:r>
            <a:r>
              <a:rPr lang="fr-CA" sz="2800"/>
              <a:t>, Mental </a:t>
            </a:r>
            <a:r>
              <a:rPr lang="fr-CA" sz="2800" err="1"/>
              <a:t>Illness</a:t>
            </a:r>
            <a:r>
              <a:rPr lang="fr-CA" sz="2800"/>
              <a:t>, </a:t>
            </a:r>
            <a:r>
              <a:rPr lang="fr-CA" sz="2800" err="1"/>
              <a:t>Sexual</a:t>
            </a:r>
            <a:r>
              <a:rPr lang="fr-CA" sz="2800"/>
              <a:t> </a:t>
            </a:r>
            <a:r>
              <a:rPr lang="fr-CA" sz="2800" err="1"/>
              <a:t>Health</a:t>
            </a:r>
            <a:r>
              <a:rPr lang="fr-CA" sz="2800"/>
              <a:t>)</a:t>
            </a:r>
          </a:p>
          <a:p>
            <a:pPr marL="457200" indent="-457200">
              <a:lnSpc>
                <a:spcPct val="150000"/>
              </a:lnSpc>
              <a:buFont typeface="Wingdings" panose="05000000000000000000" pitchFamily="2" charset="2"/>
              <a:buChar char="Ø"/>
            </a:pPr>
            <a:r>
              <a:rPr lang="fr-CA" sz="2800" b="1" err="1"/>
              <a:t>Personal</a:t>
            </a:r>
            <a:r>
              <a:rPr lang="fr-CA" sz="2800" b="1"/>
              <a:t> </a:t>
            </a:r>
            <a:r>
              <a:rPr lang="fr-CA" sz="2800"/>
              <a:t>(Identity, </a:t>
            </a:r>
            <a:r>
              <a:rPr lang="fr-CA" sz="2800" err="1"/>
              <a:t>Sexual</a:t>
            </a:r>
            <a:r>
              <a:rPr lang="fr-CA" sz="2800"/>
              <a:t> Orientation &amp; </a:t>
            </a:r>
            <a:r>
              <a:rPr lang="fr-CA" sz="2800" err="1"/>
              <a:t>Gender</a:t>
            </a:r>
            <a:r>
              <a:rPr lang="fr-CA" sz="2800"/>
              <a:t> Identity)</a:t>
            </a:r>
          </a:p>
          <a:p>
            <a:pPr marL="457200" indent="-457200">
              <a:lnSpc>
                <a:spcPct val="150000"/>
              </a:lnSpc>
              <a:buFont typeface="Wingdings" panose="05000000000000000000" pitchFamily="2" charset="2"/>
              <a:buChar char="Ø"/>
            </a:pPr>
            <a:r>
              <a:rPr lang="fr-CA" sz="2800" b="1"/>
              <a:t>Community</a:t>
            </a:r>
            <a:r>
              <a:rPr lang="fr-CA" sz="2800"/>
              <a:t> (</a:t>
            </a:r>
            <a:r>
              <a:rPr lang="fr-CA" sz="2800" err="1"/>
              <a:t>Relationships</a:t>
            </a:r>
            <a:r>
              <a:rPr lang="fr-CA" sz="2800"/>
              <a:t>, Living Situation, Life Online)</a:t>
            </a:r>
          </a:p>
          <a:p>
            <a:pPr marL="457200" indent="-457200">
              <a:lnSpc>
                <a:spcPct val="150000"/>
              </a:lnSpc>
              <a:buFont typeface="Wingdings" panose="05000000000000000000" pitchFamily="2" charset="2"/>
              <a:buChar char="Ø"/>
            </a:pPr>
            <a:r>
              <a:rPr lang="fr-CA" sz="2800" b="1" err="1"/>
              <a:t>Getting</a:t>
            </a:r>
            <a:r>
              <a:rPr lang="fr-CA" sz="2800" b="1"/>
              <a:t> Help</a:t>
            </a:r>
          </a:p>
        </p:txBody>
      </p:sp>
      <p:pic>
        <p:nvPicPr>
          <p:cNvPr id="8" name="Image 7">
            <a:extLst>
              <a:ext uri="{FF2B5EF4-FFF2-40B4-BE49-F238E27FC236}">
                <a16:creationId xmlns:a16="http://schemas.microsoft.com/office/drawing/2014/main" id="{4CDC8A56-A7D7-07AA-F2AB-59F84FDF4423}"/>
              </a:ext>
            </a:extLst>
          </p:cNvPr>
          <p:cNvPicPr>
            <a:picLocks noChangeAspect="1"/>
          </p:cNvPicPr>
          <p:nvPr/>
        </p:nvPicPr>
        <p:blipFill>
          <a:blip r:embed="rId4"/>
          <a:stretch>
            <a:fillRect/>
          </a:stretch>
        </p:blipFill>
        <p:spPr>
          <a:xfrm>
            <a:off x="9700345" y="161407"/>
            <a:ext cx="2340680" cy="2350814"/>
          </a:xfrm>
          <a:prstGeom prst="rect">
            <a:avLst/>
          </a:prstGeom>
        </p:spPr>
      </p:pic>
      <p:sp>
        <p:nvSpPr>
          <p:cNvPr id="11" name="ZoneTexte 10">
            <a:extLst>
              <a:ext uri="{FF2B5EF4-FFF2-40B4-BE49-F238E27FC236}">
                <a16:creationId xmlns:a16="http://schemas.microsoft.com/office/drawing/2014/main" id="{2E092C7F-72B1-F44A-F0FA-31B1F2C4504D}"/>
              </a:ext>
            </a:extLst>
          </p:cNvPr>
          <p:cNvSpPr txBox="1"/>
          <p:nvPr/>
        </p:nvSpPr>
        <p:spPr>
          <a:xfrm>
            <a:off x="3533865" y="6550223"/>
            <a:ext cx="8331365" cy="307777"/>
          </a:xfrm>
          <a:prstGeom prst="rect">
            <a:avLst/>
          </a:prstGeom>
          <a:noFill/>
        </p:spPr>
        <p:txBody>
          <a:bodyPr wrap="square">
            <a:spAutoFit/>
          </a:bodyPr>
          <a:lstStyle/>
          <a:p>
            <a:r>
              <a:rPr lang="en-US" sz="1400">
                <a:hlinkClick r:id="rId5"/>
              </a:rPr>
              <a:t>https://mentalhealthliteracy.org/wp-content/uploads/2019/05/FINAL-Transitions-MAY-2019-Full-Online.pdf</a:t>
            </a:r>
            <a:endParaRPr lang="en-US" sz="1400"/>
          </a:p>
        </p:txBody>
      </p:sp>
    </p:spTree>
    <p:extLst>
      <p:ext uri="{BB962C8B-B14F-4D97-AF65-F5344CB8AC3E}">
        <p14:creationId xmlns:p14="http://schemas.microsoft.com/office/powerpoint/2010/main" val="198057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BF035A9-E419-465C-A264-9CB66C9FF50A}"/>
              </a:ext>
            </a:extLst>
          </p:cNvPr>
          <p:cNvSpPr txBox="1">
            <a:spLocks/>
          </p:cNvSpPr>
          <p:nvPr/>
        </p:nvSpPr>
        <p:spPr bwMode="black">
          <a:xfrm>
            <a:off x="167244" y="88481"/>
            <a:ext cx="11857512" cy="722402"/>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fr-CA"/>
              <a:t>How can </a:t>
            </a:r>
            <a:r>
              <a:rPr lang="fr-CA" err="1"/>
              <a:t>you</a:t>
            </a:r>
            <a:r>
              <a:rPr lang="fr-CA"/>
              <a:t> </a:t>
            </a:r>
            <a:r>
              <a:rPr lang="fr-CA" err="1"/>
              <a:t>meet</a:t>
            </a:r>
            <a:r>
              <a:rPr lang="fr-CA"/>
              <a:t> </a:t>
            </a:r>
            <a:r>
              <a:rPr lang="fr-CA" err="1"/>
              <a:t>your</a:t>
            </a:r>
            <a:r>
              <a:rPr lang="fr-CA"/>
              <a:t> </a:t>
            </a:r>
            <a:r>
              <a:rPr lang="fr-CA" err="1"/>
              <a:t>needs</a:t>
            </a:r>
            <a:r>
              <a:rPr lang="fr-CA"/>
              <a:t> as a new </a:t>
            </a:r>
            <a:r>
              <a:rPr lang="fr-CA" err="1"/>
              <a:t>college</a:t>
            </a:r>
            <a:r>
              <a:rPr lang="fr-CA"/>
              <a:t> </a:t>
            </a:r>
            <a:r>
              <a:rPr lang="fr-CA" err="1"/>
              <a:t>student</a:t>
            </a:r>
            <a:r>
              <a:rPr lang="fr-CA"/>
              <a:t>?</a:t>
            </a:r>
            <a:endParaRPr lang="en-US"/>
          </a:p>
        </p:txBody>
      </p:sp>
      <p:sp>
        <p:nvSpPr>
          <p:cNvPr id="2" name="Espace réservé du numéro de diapositive 1">
            <a:extLst>
              <a:ext uri="{FF2B5EF4-FFF2-40B4-BE49-F238E27FC236}">
                <a16:creationId xmlns:a16="http://schemas.microsoft.com/office/drawing/2014/main" id="{14BFEEA5-7401-4692-A759-99FB27BDFECD}"/>
              </a:ext>
            </a:extLst>
          </p:cNvPr>
          <p:cNvSpPr>
            <a:spLocks noGrp="1"/>
          </p:cNvSpPr>
          <p:nvPr>
            <p:ph type="sldNum" sz="quarter" idx="12"/>
          </p:nvPr>
        </p:nvSpPr>
        <p:spPr/>
        <p:txBody>
          <a:bodyPr/>
          <a:lstStyle/>
          <a:p>
            <a:fld id="{8A7A6979-0714-4377-B894-6BE4C2D6E202}" type="slidenum">
              <a:rPr lang="en-US" smtClean="0"/>
              <a:pPr/>
              <a:t>4</a:t>
            </a:fld>
            <a:endParaRPr lang="en-US"/>
          </a:p>
        </p:txBody>
      </p:sp>
      <p:pic>
        <p:nvPicPr>
          <p:cNvPr id="5" name="Picture 1" descr="Maslow&amp;#39;s hierarchy of needs - Simple English Wikipedia, the free  encyclopedia">
            <a:extLst>
              <a:ext uri="{FF2B5EF4-FFF2-40B4-BE49-F238E27FC236}">
                <a16:creationId xmlns:a16="http://schemas.microsoft.com/office/drawing/2014/main" id="{26BA81C7-6E6B-4757-0DFC-522E9CF27E5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810883"/>
            <a:ext cx="6607834" cy="6086904"/>
          </a:xfrm>
          <a:prstGeom prst="rect">
            <a:avLst/>
          </a:prstGeom>
          <a:noFill/>
          <a:ln>
            <a:noFill/>
          </a:ln>
        </p:spPr>
      </p:pic>
      <p:pic>
        <p:nvPicPr>
          <p:cNvPr id="8" name="Image 7" descr="Une image contenant motif, point, pixel, monochrome&#10;&#10;Le contenu généré par l’IA peut être incorrect.">
            <a:extLst>
              <a:ext uri="{FF2B5EF4-FFF2-40B4-BE49-F238E27FC236}">
                <a16:creationId xmlns:a16="http://schemas.microsoft.com/office/drawing/2014/main" id="{F18125EC-FD78-5EA6-BF61-89D9108D742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855955" y="2251100"/>
            <a:ext cx="3563226" cy="3609906"/>
          </a:xfrm>
          <a:prstGeom prst="rect">
            <a:avLst/>
          </a:prstGeom>
        </p:spPr>
      </p:pic>
      <p:sp>
        <p:nvSpPr>
          <p:cNvPr id="7" name="ZoneTexte 6">
            <a:extLst>
              <a:ext uri="{FF2B5EF4-FFF2-40B4-BE49-F238E27FC236}">
                <a16:creationId xmlns:a16="http://schemas.microsoft.com/office/drawing/2014/main" id="{F8A0591F-922A-EC6F-7363-1E575885B4B8}"/>
              </a:ext>
            </a:extLst>
          </p:cNvPr>
          <p:cNvSpPr txBox="1"/>
          <p:nvPr/>
        </p:nvSpPr>
        <p:spPr>
          <a:xfrm>
            <a:off x="7121398" y="1503257"/>
            <a:ext cx="5032340" cy="584775"/>
          </a:xfrm>
          <a:prstGeom prst="rect">
            <a:avLst/>
          </a:prstGeom>
          <a:noFill/>
        </p:spPr>
        <p:txBody>
          <a:bodyPr wrap="none" rtlCol="0">
            <a:spAutoFit/>
          </a:bodyPr>
          <a:lstStyle/>
          <a:p>
            <a:r>
              <a:rPr lang="fr-CA" sz="3200" b="1" err="1"/>
              <a:t>College</a:t>
            </a:r>
            <a:r>
              <a:rPr lang="fr-CA" sz="3200" b="1"/>
              <a:t> Living Made </a:t>
            </a:r>
            <a:r>
              <a:rPr lang="fr-CA" sz="3200" b="1" err="1"/>
              <a:t>Easy</a:t>
            </a:r>
            <a:endParaRPr lang="en-US" sz="3200" b="1"/>
          </a:p>
        </p:txBody>
      </p:sp>
    </p:spTree>
    <p:extLst>
      <p:ext uri="{BB962C8B-B14F-4D97-AF65-F5344CB8AC3E}">
        <p14:creationId xmlns:p14="http://schemas.microsoft.com/office/powerpoint/2010/main" val="141265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86F4AF7-282A-C10C-8A17-5A1CC80FDD83}"/>
              </a:ext>
            </a:extLst>
          </p:cNvPr>
          <p:cNvSpPr>
            <a:spLocks noGrp="1"/>
          </p:cNvSpPr>
          <p:nvPr>
            <p:ph type="sldNum" sz="quarter" idx="12"/>
          </p:nvPr>
        </p:nvSpPr>
        <p:spPr/>
        <p:txBody>
          <a:bodyPr/>
          <a:lstStyle/>
          <a:p>
            <a:fld id="{8A7A6979-0714-4377-B894-6BE4C2D6E202}" type="slidenum">
              <a:rPr lang="en-US" smtClean="0"/>
              <a:t>5</a:t>
            </a:fld>
            <a:endParaRPr lang="en-US"/>
          </a:p>
        </p:txBody>
      </p:sp>
      <p:sp>
        <p:nvSpPr>
          <p:cNvPr id="5" name="ZoneTexte 4">
            <a:extLst>
              <a:ext uri="{FF2B5EF4-FFF2-40B4-BE49-F238E27FC236}">
                <a16:creationId xmlns:a16="http://schemas.microsoft.com/office/drawing/2014/main" id="{37B7D46F-2CC1-894F-C3FE-2091AA6DEB4C}"/>
              </a:ext>
            </a:extLst>
          </p:cNvPr>
          <p:cNvSpPr txBox="1"/>
          <p:nvPr/>
        </p:nvSpPr>
        <p:spPr>
          <a:xfrm>
            <a:off x="617142" y="6481293"/>
            <a:ext cx="6157730" cy="369332"/>
          </a:xfrm>
          <a:prstGeom prst="rect">
            <a:avLst/>
          </a:prstGeom>
          <a:noFill/>
        </p:spPr>
        <p:txBody>
          <a:bodyPr wrap="square">
            <a:spAutoFit/>
          </a:bodyPr>
          <a:lstStyle/>
          <a:p>
            <a:r>
              <a:rPr lang="en-US">
                <a:hlinkClick r:id="rId3"/>
              </a:rPr>
              <a:t>https://vark-learn.com/the-vark-questionnaire/</a:t>
            </a:r>
            <a:endParaRPr lang="en-US"/>
          </a:p>
        </p:txBody>
      </p:sp>
      <p:pic>
        <p:nvPicPr>
          <p:cNvPr id="6" name="Image 5">
            <a:extLst>
              <a:ext uri="{FF2B5EF4-FFF2-40B4-BE49-F238E27FC236}">
                <a16:creationId xmlns:a16="http://schemas.microsoft.com/office/drawing/2014/main" id="{FCC8903F-858B-5A0A-44FE-78ACDFB506C0}"/>
              </a:ext>
            </a:extLst>
          </p:cNvPr>
          <p:cNvPicPr>
            <a:picLocks noChangeAspect="1"/>
          </p:cNvPicPr>
          <p:nvPr/>
        </p:nvPicPr>
        <p:blipFill>
          <a:blip r:embed="rId4"/>
          <a:stretch>
            <a:fillRect/>
          </a:stretch>
        </p:blipFill>
        <p:spPr>
          <a:xfrm>
            <a:off x="6192982" y="274320"/>
            <a:ext cx="5791199" cy="5817052"/>
          </a:xfrm>
          <a:prstGeom prst="rect">
            <a:avLst/>
          </a:prstGeom>
        </p:spPr>
      </p:pic>
      <p:pic>
        <p:nvPicPr>
          <p:cNvPr id="8" name="Image 7">
            <a:extLst>
              <a:ext uri="{FF2B5EF4-FFF2-40B4-BE49-F238E27FC236}">
                <a16:creationId xmlns:a16="http://schemas.microsoft.com/office/drawing/2014/main" id="{F6D45824-3066-8326-2A8C-096A260D7D28}"/>
              </a:ext>
            </a:extLst>
          </p:cNvPr>
          <p:cNvPicPr>
            <a:picLocks noChangeAspect="1"/>
          </p:cNvPicPr>
          <p:nvPr/>
        </p:nvPicPr>
        <p:blipFill>
          <a:blip r:embed="rId5"/>
          <a:stretch>
            <a:fillRect/>
          </a:stretch>
        </p:blipFill>
        <p:spPr>
          <a:xfrm>
            <a:off x="952008" y="2165307"/>
            <a:ext cx="3963507" cy="4016120"/>
          </a:xfrm>
          <a:prstGeom prst="rect">
            <a:avLst/>
          </a:prstGeom>
        </p:spPr>
      </p:pic>
      <p:sp>
        <p:nvSpPr>
          <p:cNvPr id="9" name="Titre 1">
            <a:extLst>
              <a:ext uri="{FF2B5EF4-FFF2-40B4-BE49-F238E27FC236}">
                <a16:creationId xmlns:a16="http://schemas.microsoft.com/office/drawing/2014/main" id="{06082784-06C1-9C24-E65F-48FEA9B2111A}"/>
              </a:ext>
            </a:extLst>
          </p:cNvPr>
          <p:cNvSpPr txBox="1">
            <a:spLocks/>
          </p:cNvSpPr>
          <p:nvPr/>
        </p:nvSpPr>
        <p:spPr>
          <a:xfrm>
            <a:off x="-201690" y="809775"/>
            <a:ext cx="6270902" cy="938900"/>
          </a:xfrm>
          <a:prstGeom prst="rect">
            <a:avLst/>
          </a:prstGeom>
        </p:spPr>
        <p:txBody>
          <a:bodyP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3600" b="1">
                <a:solidFill>
                  <a:srgbClr val="00B050"/>
                </a:solidFill>
              </a:rPr>
              <a:t>Learning Styles</a:t>
            </a:r>
            <a:endParaRPr lang="en-US" b="1">
              <a:solidFill>
                <a:srgbClr val="00B050"/>
              </a:solidFill>
            </a:endParaRPr>
          </a:p>
        </p:txBody>
      </p:sp>
    </p:spTree>
    <p:extLst>
      <p:ext uri="{BB962C8B-B14F-4D97-AF65-F5344CB8AC3E}">
        <p14:creationId xmlns:p14="http://schemas.microsoft.com/office/powerpoint/2010/main" val="208757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1A6CF-4A08-46F4-890F-5C7FB2165630}"/>
              </a:ext>
            </a:extLst>
          </p:cNvPr>
          <p:cNvSpPr>
            <a:spLocks noGrp="1"/>
          </p:cNvSpPr>
          <p:nvPr>
            <p:ph type="title"/>
          </p:nvPr>
        </p:nvSpPr>
        <p:spPr>
          <a:xfrm>
            <a:off x="1986408" y="1250118"/>
            <a:ext cx="7729728" cy="914401"/>
          </a:xfrm>
        </p:spPr>
        <p:txBody>
          <a:bodyPr>
            <a:normAutofit/>
          </a:bodyPr>
          <a:lstStyle/>
          <a:p>
            <a:r>
              <a:rPr lang="en-US" sz="3600" b="1"/>
              <a:t>Auditory Learners: </a:t>
            </a:r>
            <a:endParaRPr lang="en-US" b="1"/>
          </a:p>
        </p:txBody>
      </p:sp>
      <p:sp>
        <p:nvSpPr>
          <p:cNvPr id="3" name="Espace réservé du contenu 2">
            <a:extLst>
              <a:ext uri="{FF2B5EF4-FFF2-40B4-BE49-F238E27FC236}">
                <a16:creationId xmlns:a16="http://schemas.microsoft.com/office/drawing/2014/main" id="{601530DC-DA4B-438E-9909-305CFA71BD5A}"/>
              </a:ext>
            </a:extLst>
          </p:cNvPr>
          <p:cNvSpPr>
            <a:spLocks noGrp="1"/>
          </p:cNvSpPr>
          <p:nvPr>
            <p:ph idx="1"/>
          </p:nvPr>
        </p:nvSpPr>
        <p:spPr>
          <a:xfrm>
            <a:off x="0" y="2508422"/>
            <a:ext cx="12191999" cy="4365124"/>
          </a:xfrm>
        </p:spPr>
        <p:txBody>
          <a:bodyPr>
            <a:normAutofit/>
          </a:bodyPr>
          <a:lstStyle/>
          <a:p>
            <a:pPr marL="0" indent="0">
              <a:buNone/>
            </a:pPr>
            <a:r>
              <a:rPr lang="en-US" sz="3200"/>
              <a:t>You tend to learn better when the subject matter is reinforced by sound.</a:t>
            </a:r>
          </a:p>
          <a:p>
            <a:pPr marL="0" indent="0">
              <a:buNone/>
            </a:pPr>
            <a:r>
              <a:rPr lang="en-US" sz="2800" b="1"/>
              <a:t>Tips for your learning style:</a:t>
            </a:r>
            <a:endParaRPr lang="en-US" sz="2800"/>
          </a:p>
          <a:p>
            <a:r>
              <a:rPr lang="en-US" sz="2400"/>
              <a:t>Be sure to attend class to hear the teacher speak</a:t>
            </a:r>
          </a:p>
          <a:p>
            <a:r>
              <a:rPr lang="en-US" sz="2400"/>
              <a:t>Listen to narrated PowerPoint presentations, audiobooks and videos</a:t>
            </a:r>
          </a:p>
          <a:p>
            <a:r>
              <a:rPr lang="en-US" sz="2400"/>
              <a:t>Repeat information out loud to help you remember key points when studying</a:t>
            </a:r>
          </a:p>
          <a:p>
            <a:r>
              <a:rPr lang="en-US" sz="2400"/>
              <a:t>Discuss your ideas and understanding of the material with fellow-classmates</a:t>
            </a:r>
          </a:p>
          <a:p>
            <a:r>
              <a:rPr lang="en-US" sz="2400"/>
              <a:t>Participate in group discussions in class</a:t>
            </a:r>
          </a:p>
        </p:txBody>
      </p:sp>
      <p:pic>
        <p:nvPicPr>
          <p:cNvPr id="5" name="Graphique 4" descr="Oreille">
            <a:extLst>
              <a:ext uri="{FF2B5EF4-FFF2-40B4-BE49-F238E27FC236}">
                <a16:creationId xmlns:a16="http://schemas.microsoft.com/office/drawing/2014/main" id="{741D70CF-3C6B-4A17-BF7B-C14FBE551C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4522" y="1250119"/>
            <a:ext cx="914400" cy="914400"/>
          </a:xfrm>
          <a:prstGeom prst="rect">
            <a:avLst/>
          </a:prstGeom>
        </p:spPr>
      </p:pic>
      <p:sp>
        <p:nvSpPr>
          <p:cNvPr id="7" name="ZoneTexte 6">
            <a:extLst>
              <a:ext uri="{FF2B5EF4-FFF2-40B4-BE49-F238E27FC236}">
                <a16:creationId xmlns:a16="http://schemas.microsoft.com/office/drawing/2014/main" id="{7D8C6801-51E8-4971-BDA0-235E961D750C}"/>
              </a:ext>
            </a:extLst>
          </p:cNvPr>
          <p:cNvSpPr txBox="1"/>
          <p:nvPr/>
        </p:nvSpPr>
        <p:spPr>
          <a:xfrm>
            <a:off x="667265" y="6504215"/>
            <a:ext cx="11524734" cy="369332"/>
          </a:xfrm>
          <a:prstGeom prst="rect">
            <a:avLst/>
          </a:prstGeom>
          <a:noFill/>
        </p:spPr>
        <p:txBody>
          <a:bodyPr wrap="square" rtlCol="0">
            <a:spAutoFit/>
          </a:bodyPr>
          <a:lstStyle/>
          <a:p>
            <a:r>
              <a:rPr lang="fr-CA" dirty="0"/>
              <a:t>Sources: Transitions, p.19 &amp; 20 </a:t>
            </a:r>
            <a:r>
              <a:rPr lang="en-US" dirty="0">
                <a:hlinkClick r:id="rId5"/>
              </a:rPr>
              <a:t>https://www.rasmussen.edu/degrees/education/blog/types-of-learning-styles/</a:t>
            </a:r>
            <a:endParaRPr lang="en-US" dirty="0"/>
          </a:p>
        </p:txBody>
      </p:sp>
      <p:sp>
        <p:nvSpPr>
          <p:cNvPr id="4" name="Espace réservé du numéro de diapositive 3">
            <a:extLst>
              <a:ext uri="{FF2B5EF4-FFF2-40B4-BE49-F238E27FC236}">
                <a16:creationId xmlns:a16="http://schemas.microsoft.com/office/drawing/2014/main" id="{8864B49A-9BD5-4BBE-8B96-B1ECA982747D}"/>
              </a:ext>
            </a:extLst>
          </p:cNvPr>
          <p:cNvSpPr>
            <a:spLocks noGrp="1"/>
          </p:cNvSpPr>
          <p:nvPr>
            <p:ph type="sldNum" sz="quarter" idx="12"/>
          </p:nvPr>
        </p:nvSpPr>
        <p:spPr/>
        <p:txBody>
          <a:bodyPr/>
          <a:lstStyle/>
          <a:p>
            <a:fld id="{8A7A6979-0714-4377-B894-6BE4C2D6E202}" type="slidenum">
              <a:rPr lang="en-US" smtClean="0"/>
              <a:pPr/>
              <a:t>6</a:t>
            </a:fld>
            <a:endParaRPr lang="en-US"/>
          </a:p>
        </p:txBody>
      </p:sp>
      <p:sp>
        <p:nvSpPr>
          <p:cNvPr id="6" name="Titre 1">
            <a:extLst>
              <a:ext uri="{FF2B5EF4-FFF2-40B4-BE49-F238E27FC236}">
                <a16:creationId xmlns:a16="http://schemas.microsoft.com/office/drawing/2014/main" id="{2619FDA1-FEF0-4A78-BC7E-F23B796D7931}"/>
              </a:ext>
            </a:extLst>
          </p:cNvPr>
          <p:cNvSpPr txBox="1">
            <a:spLocks/>
          </p:cNvSpPr>
          <p:nvPr/>
        </p:nvSpPr>
        <p:spPr>
          <a:xfrm>
            <a:off x="0" y="248712"/>
            <a:ext cx="12192000" cy="523627"/>
          </a:xfrm>
          <a:prstGeom prst="rect">
            <a:avLst/>
          </a:prstGeom>
          <a:ln>
            <a:solidFill>
              <a:schemeClr val="accent1">
                <a:lumMod val="60000"/>
                <a:lumOff val="40000"/>
              </a:schemeClr>
            </a:solidFill>
          </a:ln>
        </p:spPr>
        <p:txBody>
          <a:bodyP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fr-CA" b="1" err="1">
                <a:solidFill>
                  <a:srgbClr val="0070C0"/>
                </a:solidFill>
              </a:rPr>
              <a:t>Strategies</a:t>
            </a:r>
            <a:r>
              <a:rPr lang="fr-CA" b="1">
                <a:solidFill>
                  <a:srgbClr val="0070C0"/>
                </a:solidFill>
              </a:rPr>
              <a:t> for </a:t>
            </a:r>
            <a:r>
              <a:rPr lang="fr-CA" b="1" err="1">
                <a:solidFill>
                  <a:srgbClr val="0070C0"/>
                </a:solidFill>
              </a:rPr>
              <a:t>your</a:t>
            </a:r>
            <a:r>
              <a:rPr lang="fr-CA" b="1">
                <a:solidFill>
                  <a:srgbClr val="0070C0"/>
                </a:solidFill>
              </a:rPr>
              <a:t> </a:t>
            </a:r>
            <a:r>
              <a:rPr lang="fr-CA" b="1" err="1">
                <a:solidFill>
                  <a:srgbClr val="0070C0"/>
                </a:solidFill>
              </a:rPr>
              <a:t>predominant</a:t>
            </a:r>
            <a:r>
              <a:rPr lang="fr-CA" b="1">
                <a:solidFill>
                  <a:srgbClr val="0070C0"/>
                </a:solidFill>
              </a:rPr>
              <a:t> Learning style(s)</a:t>
            </a:r>
            <a:endParaRPr lang="en-US" b="1">
              <a:solidFill>
                <a:srgbClr val="0070C0"/>
              </a:solidFill>
            </a:endParaRPr>
          </a:p>
        </p:txBody>
      </p:sp>
    </p:spTree>
    <p:extLst>
      <p:ext uri="{BB962C8B-B14F-4D97-AF65-F5344CB8AC3E}">
        <p14:creationId xmlns:p14="http://schemas.microsoft.com/office/powerpoint/2010/main" val="49053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816552-AB4A-4E60-86A7-C222ABD71EB5}"/>
              </a:ext>
            </a:extLst>
          </p:cNvPr>
          <p:cNvSpPr>
            <a:spLocks noGrp="1"/>
          </p:cNvSpPr>
          <p:nvPr>
            <p:ph type="title"/>
          </p:nvPr>
        </p:nvSpPr>
        <p:spPr>
          <a:xfrm>
            <a:off x="2231135" y="103415"/>
            <a:ext cx="7729728" cy="883347"/>
          </a:xfrm>
        </p:spPr>
        <p:txBody>
          <a:bodyPr>
            <a:normAutofit fontScale="90000"/>
          </a:bodyPr>
          <a:lstStyle/>
          <a:p>
            <a:r>
              <a:rPr lang="en-US" sz="4000" b="1"/>
              <a:t>Visual Learners: </a:t>
            </a:r>
            <a:endParaRPr lang="en-US"/>
          </a:p>
        </p:txBody>
      </p:sp>
      <p:sp>
        <p:nvSpPr>
          <p:cNvPr id="3" name="Espace réservé du contenu 2">
            <a:extLst>
              <a:ext uri="{FF2B5EF4-FFF2-40B4-BE49-F238E27FC236}">
                <a16:creationId xmlns:a16="http://schemas.microsoft.com/office/drawing/2014/main" id="{875747F1-3CAA-41B6-BC8E-7D5916056A24}"/>
              </a:ext>
            </a:extLst>
          </p:cNvPr>
          <p:cNvSpPr>
            <a:spLocks noGrp="1"/>
          </p:cNvSpPr>
          <p:nvPr>
            <p:ph idx="1"/>
          </p:nvPr>
        </p:nvSpPr>
        <p:spPr>
          <a:xfrm>
            <a:off x="0" y="1017816"/>
            <a:ext cx="12191999" cy="5827872"/>
          </a:xfrm>
        </p:spPr>
        <p:txBody>
          <a:bodyPr>
            <a:normAutofit lnSpcReduction="10000"/>
          </a:bodyPr>
          <a:lstStyle/>
          <a:p>
            <a:pPr marL="0" indent="0">
              <a:buNone/>
            </a:pPr>
            <a:r>
              <a:rPr lang="fr-CA" sz="3600"/>
              <a:t>You tend to </a:t>
            </a:r>
            <a:r>
              <a:rPr lang="fr-CA" sz="3600" err="1"/>
              <a:t>learn</a:t>
            </a:r>
            <a:r>
              <a:rPr lang="fr-CA" sz="3600"/>
              <a:t> </a:t>
            </a:r>
            <a:r>
              <a:rPr lang="fr-CA" sz="3600" err="1"/>
              <a:t>through</a:t>
            </a:r>
            <a:r>
              <a:rPr lang="fr-CA" sz="3600"/>
              <a:t> </a:t>
            </a:r>
            <a:r>
              <a:rPr lang="fr-CA" sz="3600" err="1"/>
              <a:t>sight</a:t>
            </a:r>
            <a:r>
              <a:rPr lang="fr-CA" sz="3600"/>
              <a:t> and </a:t>
            </a:r>
            <a:r>
              <a:rPr lang="fr-CA" sz="3600" err="1"/>
              <a:t>better</a:t>
            </a:r>
            <a:r>
              <a:rPr lang="fr-CA" sz="3600"/>
              <a:t> </a:t>
            </a:r>
            <a:r>
              <a:rPr lang="fr-CA" sz="3600" err="1"/>
              <a:t>understand</a:t>
            </a:r>
            <a:r>
              <a:rPr lang="fr-CA" sz="3600"/>
              <a:t> information </a:t>
            </a:r>
            <a:r>
              <a:rPr lang="fr-CA" sz="3600" err="1"/>
              <a:t>when</a:t>
            </a:r>
            <a:r>
              <a:rPr lang="fr-CA" sz="3600"/>
              <a:t> </a:t>
            </a:r>
            <a:r>
              <a:rPr lang="fr-CA" sz="3600" err="1"/>
              <a:t>it’s</a:t>
            </a:r>
            <a:r>
              <a:rPr lang="fr-CA" sz="3600"/>
              <a:t> </a:t>
            </a:r>
            <a:r>
              <a:rPr lang="fr-CA" sz="3600" err="1"/>
              <a:t>presented</a:t>
            </a:r>
            <a:r>
              <a:rPr lang="fr-CA" sz="3600"/>
              <a:t> in a </a:t>
            </a:r>
            <a:r>
              <a:rPr lang="fr-CA" sz="3600" err="1"/>
              <a:t>visual</a:t>
            </a:r>
            <a:r>
              <a:rPr lang="fr-CA" sz="3600"/>
              <a:t> </a:t>
            </a:r>
            <a:r>
              <a:rPr lang="fr-CA" sz="3600" err="1"/>
              <a:t>way</a:t>
            </a:r>
            <a:r>
              <a:rPr lang="fr-CA" sz="3600"/>
              <a:t>.</a:t>
            </a:r>
          </a:p>
          <a:p>
            <a:pPr marL="0" indent="0">
              <a:buNone/>
            </a:pPr>
            <a:r>
              <a:rPr lang="en-US" sz="2800" b="1"/>
              <a:t>Tips for your learning style:</a:t>
            </a:r>
            <a:endParaRPr lang="fr-CA" sz="2800" b="1"/>
          </a:p>
          <a:p>
            <a:r>
              <a:rPr lang="en-US" sz="2400"/>
              <a:t>Create diagrams, graphic images and charts of written or verbal explanations, to make the information visually stand out</a:t>
            </a:r>
          </a:p>
          <a:p>
            <a:r>
              <a:rPr lang="en-US" sz="2400"/>
              <a:t>Highlight key points, use different </a:t>
            </a:r>
            <a:r>
              <a:rPr lang="en-US" sz="2400" err="1"/>
              <a:t>colours</a:t>
            </a:r>
            <a:endParaRPr lang="en-US" sz="2400"/>
          </a:p>
          <a:p>
            <a:r>
              <a:rPr lang="en-US" sz="2400"/>
              <a:t>Doodle in your notebooks to emphasize important information</a:t>
            </a:r>
          </a:p>
          <a:p>
            <a:r>
              <a:rPr lang="en-US" sz="2400"/>
              <a:t>Use sticky notes to mark off important parts of text in your textbook</a:t>
            </a:r>
          </a:p>
          <a:p>
            <a:r>
              <a:rPr lang="en-US" sz="2400"/>
              <a:t>Watch instructional videos (e.g. on YouTube)</a:t>
            </a:r>
          </a:p>
          <a:p>
            <a:r>
              <a:rPr lang="en-US" sz="2400"/>
              <a:t>Use the whiteboards or smartboard </a:t>
            </a:r>
          </a:p>
          <a:p>
            <a:r>
              <a:rPr lang="en-US" sz="2400"/>
              <a:t>Use written handouts and presentations</a:t>
            </a:r>
          </a:p>
          <a:p>
            <a:r>
              <a:rPr lang="en-US" sz="2400"/>
              <a:t>Allow for sufficient time to absorb and process the material (visual cues)</a:t>
            </a:r>
          </a:p>
        </p:txBody>
      </p:sp>
      <p:pic>
        <p:nvPicPr>
          <p:cNvPr id="5" name="Graphique 4" descr="Œil">
            <a:extLst>
              <a:ext uri="{FF2B5EF4-FFF2-40B4-BE49-F238E27FC236}">
                <a16:creationId xmlns:a16="http://schemas.microsoft.com/office/drawing/2014/main" id="{4D6B04C5-06DE-479F-8D31-B11985538B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4602" y="103416"/>
            <a:ext cx="914400" cy="914400"/>
          </a:xfrm>
          <a:prstGeom prst="rect">
            <a:avLst/>
          </a:prstGeom>
        </p:spPr>
      </p:pic>
      <p:sp>
        <p:nvSpPr>
          <p:cNvPr id="6" name="ZoneTexte 5">
            <a:extLst>
              <a:ext uri="{FF2B5EF4-FFF2-40B4-BE49-F238E27FC236}">
                <a16:creationId xmlns:a16="http://schemas.microsoft.com/office/drawing/2014/main" id="{08CBF33D-15B9-459C-939A-84768F1BF71E}"/>
              </a:ext>
            </a:extLst>
          </p:cNvPr>
          <p:cNvSpPr txBox="1"/>
          <p:nvPr/>
        </p:nvSpPr>
        <p:spPr>
          <a:xfrm>
            <a:off x="667266" y="6564265"/>
            <a:ext cx="11524734" cy="369332"/>
          </a:xfrm>
          <a:prstGeom prst="rect">
            <a:avLst/>
          </a:prstGeom>
          <a:noFill/>
        </p:spPr>
        <p:txBody>
          <a:bodyPr wrap="square" rtlCol="0">
            <a:spAutoFit/>
          </a:bodyPr>
          <a:lstStyle/>
          <a:p>
            <a:r>
              <a:rPr lang="fr-CA" dirty="0"/>
              <a:t>Sources: Transitions, p.19 &amp; 20</a:t>
            </a:r>
            <a:r>
              <a:rPr lang="en-US" dirty="0">
                <a:hlinkClick r:id="rId5"/>
              </a:rPr>
              <a:t>https://www.rasmussen.edu/degrees/education/blog/types-of-learning-styles/</a:t>
            </a:r>
            <a:endParaRPr lang="en-US" dirty="0"/>
          </a:p>
        </p:txBody>
      </p:sp>
      <p:sp>
        <p:nvSpPr>
          <p:cNvPr id="4" name="Espace réservé du numéro de diapositive 3">
            <a:extLst>
              <a:ext uri="{FF2B5EF4-FFF2-40B4-BE49-F238E27FC236}">
                <a16:creationId xmlns:a16="http://schemas.microsoft.com/office/drawing/2014/main" id="{A01D18F5-5119-43B1-90AE-C963F7F78B32}"/>
              </a:ext>
            </a:extLst>
          </p:cNvPr>
          <p:cNvSpPr>
            <a:spLocks noGrp="1"/>
          </p:cNvSpPr>
          <p:nvPr>
            <p:ph type="sldNum" sz="quarter" idx="12"/>
          </p:nvPr>
        </p:nvSpPr>
        <p:spPr/>
        <p:txBody>
          <a:bodyPr/>
          <a:lstStyle/>
          <a:p>
            <a:fld id="{8A7A6979-0714-4377-B894-6BE4C2D6E202}" type="slidenum">
              <a:rPr lang="en-US" smtClean="0"/>
              <a:pPr/>
              <a:t>7</a:t>
            </a:fld>
            <a:endParaRPr lang="en-US"/>
          </a:p>
        </p:txBody>
      </p:sp>
    </p:spTree>
    <p:extLst>
      <p:ext uri="{BB962C8B-B14F-4D97-AF65-F5344CB8AC3E}">
        <p14:creationId xmlns:p14="http://schemas.microsoft.com/office/powerpoint/2010/main" val="406727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31357-B6E4-457E-8166-A26A5F6F7224}"/>
              </a:ext>
            </a:extLst>
          </p:cNvPr>
          <p:cNvSpPr>
            <a:spLocks noGrp="1"/>
          </p:cNvSpPr>
          <p:nvPr>
            <p:ph type="title"/>
          </p:nvPr>
        </p:nvSpPr>
        <p:spPr>
          <a:xfrm>
            <a:off x="1790482" y="167790"/>
            <a:ext cx="8611035" cy="914400"/>
          </a:xfrm>
        </p:spPr>
        <p:txBody>
          <a:bodyPr>
            <a:normAutofit fontScale="90000"/>
          </a:bodyPr>
          <a:lstStyle/>
          <a:p>
            <a:r>
              <a:rPr lang="en-US" sz="4000" b="1"/>
              <a:t>Reading/Writing Learners:</a:t>
            </a:r>
            <a:endParaRPr lang="en-US" b="1"/>
          </a:p>
        </p:txBody>
      </p:sp>
      <p:sp>
        <p:nvSpPr>
          <p:cNvPr id="3" name="Espace réservé du contenu 2">
            <a:extLst>
              <a:ext uri="{FF2B5EF4-FFF2-40B4-BE49-F238E27FC236}">
                <a16:creationId xmlns:a16="http://schemas.microsoft.com/office/drawing/2014/main" id="{1FC2248D-7FE4-4B9A-86F4-9995467E5BD0}"/>
              </a:ext>
            </a:extLst>
          </p:cNvPr>
          <p:cNvSpPr>
            <a:spLocks noGrp="1"/>
          </p:cNvSpPr>
          <p:nvPr>
            <p:ph idx="1"/>
          </p:nvPr>
        </p:nvSpPr>
        <p:spPr>
          <a:xfrm>
            <a:off x="1" y="1291710"/>
            <a:ext cx="12191998" cy="5472807"/>
          </a:xfrm>
        </p:spPr>
        <p:txBody>
          <a:bodyPr>
            <a:normAutofit fontScale="92500" lnSpcReduction="10000"/>
          </a:bodyPr>
          <a:lstStyle/>
          <a:p>
            <a:pPr marL="0" indent="0">
              <a:buNone/>
            </a:pPr>
            <a:r>
              <a:rPr lang="fr-CA" sz="3600"/>
              <a:t>You tend to </a:t>
            </a:r>
            <a:r>
              <a:rPr lang="fr-CA" sz="3600" err="1"/>
              <a:t>learn</a:t>
            </a:r>
            <a:r>
              <a:rPr lang="fr-CA" sz="3600"/>
              <a:t> </a:t>
            </a:r>
            <a:r>
              <a:rPr lang="fr-CA" sz="3600" err="1"/>
              <a:t>through</a:t>
            </a:r>
            <a:r>
              <a:rPr lang="fr-CA" sz="3600"/>
              <a:t> the </a:t>
            </a:r>
            <a:r>
              <a:rPr lang="fr-CA" sz="3600" err="1"/>
              <a:t>written</a:t>
            </a:r>
            <a:r>
              <a:rPr lang="fr-CA" sz="3600"/>
              <a:t> expression, by </a:t>
            </a:r>
            <a:r>
              <a:rPr lang="fr-CA" sz="3600" err="1"/>
              <a:t>reading</a:t>
            </a:r>
            <a:r>
              <a:rPr lang="fr-CA" sz="3600"/>
              <a:t> </a:t>
            </a:r>
            <a:r>
              <a:rPr lang="fr-CA" sz="3600" err="1"/>
              <a:t>everything</a:t>
            </a:r>
            <a:r>
              <a:rPr lang="fr-CA" sz="3600"/>
              <a:t> </a:t>
            </a:r>
            <a:r>
              <a:rPr lang="fr-CA" sz="3600" err="1"/>
              <a:t>you</a:t>
            </a:r>
            <a:r>
              <a:rPr lang="fr-CA" sz="3600"/>
              <a:t> can </a:t>
            </a:r>
            <a:r>
              <a:rPr lang="fr-CA" sz="3600" err="1"/>
              <a:t>get</a:t>
            </a:r>
            <a:r>
              <a:rPr lang="fr-CA" sz="3600"/>
              <a:t> </a:t>
            </a:r>
            <a:r>
              <a:rPr lang="fr-CA" sz="3600" err="1"/>
              <a:t>your</a:t>
            </a:r>
            <a:r>
              <a:rPr lang="fr-CA" sz="3600"/>
              <a:t> hands on and by </a:t>
            </a:r>
            <a:r>
              <a:rPr lang="fr-CA" sz="3600" err="1"/>
              <a:t>writing</a:t>
            </a:r>
            <a:r>
              <a:rPr lang="fr-CA" sz="3600"/>
              <a:t>.</a:t>
            </a:r>
          </a:p>
          <a:p>
            <a:pPr marL="0" indent="0">
              <a:buNone/>
            </a:pPr>
            <a:r>
              <a:rPr lang="en-US" sz="3000" b="1"/>
              <a:t>Tips for your learning style:</a:t>
            </a:r>
            <a:endParaRPr lang="en-US" sz="3000"/>
          </a:p>
          <a:p>
            <a:r>
              <a:rPr lang="en-US" sz="2400"/>
              <a:t>Get ideas out on paper</a:t>
            </a:r>
          </a:p>
          <a:p>
            <a:r>
              <a:rPr lang="en-US" sz="2400"/>
              <a:t>Make lists of important information</a:t>
            </a:r>
          </a:p>
          <a:p>
            <a:r>
              <a:rPr lang="en-US" sz="2400"/>
              <a:t>Write categories and headings </a:t>
            </a:r>
          </a:p>
          <a:p>
            <a:r>
              <a:rPr lang="en-US" sz="2400"/>
              <a:t>Always take notes – in class or when reading material </a:t>
            </a:r>
          </a:p>
          <a:p>
            <a:r>
              <a:rPr lang="en-US" sz="2400"/>
              <a:t>After class, elaborate on the information in your notes in your own words, to help you understand the material</a:t>
            </a:r>
          </a:p>
          <a:p>
            <a:r>
              <a:rPr lang="en-US" sz="2400"/>
              <a:t>Reread material until the information “sticks” and that you are able to recall it and it’s meaning </a:t>
            </a:r>
          </a:p>
          <a:p>
            <a:r>
              <a:rPr lang="en-US" sz="2400"/>
              <a:t>Transform diagrams into stories (readable format)</a:t>
            </a:r>
          </a:p>
          <a:p>
            <a:r>
              <a:rPr lang="en-US" sz="2400"/>
              <a:t>Allow for sufficient time to absorb information through the written word</a:t>
            </a:r>
          </a:p>
        </p:txBody>
      </p:sp>
      <p:pic>
        <p:nvPicPr>
          <p:cNvPr id="5" name="Graphique 4" descr="Crayon">
            <a:extLst>
              <a:ext uri="{FF2B5EF4-FFF2-40B4-BE49-F238E27FC236}">
                <a16:creationId xmlns:a16="http://schemas.microsoft.com/office/drawing/2014/main" id="{3C6F71BC-A758-4F43-9A7F-BB67B5FEEF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1517" y="44901"/>
            <a:ext cx="914400" cy="914400"/>
          </a:xfrm>
          <a:prstGeom prst="rect">
            <a:avLst/>
          </a:prstGeom>
        </p:spPr>
      </p:pic>
      <p:pic>
        <p:nvPicPr>
          <p:cNvPr id="7" name="Graphique 6" descr="Livres">
            <a:extLst>
              <a:ext uri="{FF2B5EF4-FFF2-40B4-BE49-F238E27FC236}">
                <a16:creationId xmlns:a16="http://schemas.microsoft.com/office/drawing/2014/main" id="{594CEC79-EAE2-4BA0-A2C8-B7DE8B0954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305203"/>
            <a:ext cx="914400" cy="914400"/>
          </a:xfrm>
          <a:prstGeom prst="rect">
            <a:avLst/>
          </a:prstGeom>
        </p:spPr>
      </p:pic>
      <p:sp>
        <p:nvSpPr>
          <p:cNvPr id="9" name="ZoneTexte 8">
            <a:extLst>
              <a:ext uri="{FF2B5EF4-FFF2-40B4-BE49-F238E27FC236}">
                <a16:creationId xmlns:a16="http://schemas.microsoft.com/office/drawing/2014/main" id="{1FA57BCB-FB7B-43A0-AC26-71B9202C202F}"/>
              </a:ext>
            </a:extLst>
          </p:cNvPr>
          <p:cNvSpPr txBox="1"/>
          <p:nvPr/>
        </p:nvSpPr>
        <p:spPr>
          <a:xfrm>
            <a:off x="667265" y="6550329"/>
            <a:ext cx="11524734" cy="369332"/>
          </a:xfrm>
          <a:prstGeom prst="rect">
            <a:avLst/>
          </a:prstGeom>
          <a:noFill/>
        </p:spPr>
        <p:txBody>
          <a:bodyPr wrap="square" rtlCol="0">
            <a:spAutoFit/>
          </a:bodyPr>
          <a:lstStyle/>
          <a:p>
            <a:r>
              <a:rPr lang="fr-CA" dirty="0"/>
              <a:t>Sources: Transitions, p.19 &amp; 20</a:t>
            </a:r>
            <a:r>
              <a:rPr lang="en-US" dirty="0">
                <a:hlinkClick r:id="rId7"/>
              </a:rPr>
              <a:t>https://www.rasmussen.edu/degrees/education/blog/types-of-learning-styles/</a:t>
            </a:r>
            <a:endParaRPr lang="en-US" dirty="0"/>
          </a:p>
        </p:txBody>
      </p:sp>
      <p:sp>
        <p:nvSpPr>
          <p:cNvPr id="4" name="Espace réservé du numéro de diapositive 3">
            <a:extLst>
              <a:ext uri="{FF2B5EF4-FFF2-40B4-BE49-F238E27FC236}">
                <a16:creationId xmlns:a16="http://schemas.microsoft.com/office/drawing/2014/main" id="{09CE75A9-EB73-42CD-BDCB-DDAB7E21A551}"/>
              </a:ext>
            </a:extLst>
          </p:cNvPr>
          <p:cNvSpPr>
            <a:spLocks noGrp="1"/>
          </p:cNvSpPr>
          <p:nvPr>
            <p:ph type="sldNum" sz="quarter" idx="12"/>
          </p:nvPr>
        </p:nvSpPr>
        <p:spPr/>
        <p:txBody>
          <a:bodyPr/>
          <a:lstStyle/>
          <a:p>
            <a:fld id="{8A7A6979-0714-4377-B894-6BE4C2D6E202}" type="slidenum">
              <a:rPr lang="en-US" smtClean="0"/>
              <a:pPr/>
              <a:t>8</a:t>
            </a:fld>
            <a:endParaRPr lang="en-US"/>
          </a:p>
        </p:txBody>
      </p:sp>
    </p:spTree>
    <p:extLst>
      <p:ext uri="{BB962C8B-B14F-4D97-AF65-F5344CB8AC3E}">
        <p14:creationId xmlns:p14="http://schemas.microsoft.com/office/powerpoint/2010/main" val="122347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A78D4-FD55-4471-B3B5-3B21253A9F07}"/>
              </a:ext>
            </a:extLst>
          </p:cNvPr>
          <p:cNvSpPr>
            <a:spLocks noGrp="1"/>
          </p:cNvSpPr>
          <p:nvPr>
            <p:ph type="title"/>
          </p:nvPr>
        </p:nvSpPr>
        <p:spPr>
          <a:xfrm>
            <a:off x="2128157" y="169925"/>
            <a:ext cx="7935686" cy="914400"/>
          </a:xfrm>
        </p:spPr>
        <p:txBody>
          <a:bodyPr>
            <a:normAutofit/>
          </a:bodyPr>
          <a:lstStyle/>
          <a:p>
            <a:r>
              <a:rPr lang="en-US" sz="4000" b="1"/>
              <a:t>Tactile Learners:</a:t>
            </a:r>
            <a:endParaRPr lang="en-US" b="1"/>
          </a:p>
        </p:txBody>
      </p:sp>
      <p:sp>
        <p:nvSpPr>
          <p:cNvPr id="3" name="Espace réservé du contenu 2">
            <a:extLst>
              <a:ext uri="{FF2B5EF4-FFF2-40B4-BE49-F238E27FC236}">
                <a16:creationId xmlns:a16="http://schemas.microsoft.com/office/drawing/2014/main" id="{5B747D1C-48D9-4FA0-8D2E-4F0847BC201B}"/>
              </a:ext>
            </a:extLst>
          </p:cNvPr>
          <p:cNvSpPr>
            <a:spLocks noGrp="1"/>
          </p:cNvSpPr>
          <p:nvPr>
            <p:ph idx="1"/>
          </p:nvPr>
        </p:nvSpPr>
        <p:spPr>
          <a:xfrm>
            <a:off x="1" y="1302150"/>
            <a:ext cx="12191998" cy="5535182"/>
          </a:xfrm>
        </p:spPr>
        <p:txBody>
          <a:bodyPr>
            <a:normAutofit fontScale="92500"/>
          </a:bodyPr>
          <a:lstStyle/>
          <a:p>
            <a:pPr marL="0" indent="0">
              <a:buNone/>
            </a:pPr>
            <a:r>
              <a:rPr lang="en-US" sz="3500"/>
              <a:t>You tend to learn through experiencing/physically sensing concepts.</a:t>
            </a:r>
          </a:p>
          <a:p>
            <a:pPr marL="0" indent="0">
              <a:buNone/>
            </a:pPr>
            <a:r>
              <a:rPr lang="en-US" sz="3000" b="1"/>
              <a:t>Tips for your learning style:</a:t>
            </a:r>
            <a:endParaRPr lang="en-US" sz="3000"/>
          </a:p>
          <a:p>
            <a:r>
              <a:rPr lang="en-US" sz="2400"/>
              <a:t>Find ways to try out the technique/concept you’re studying (hands-on) in order to physically sense/experience it</a:t>
            </a:r>
          </a:p>
          <a:p>
            <a:r>
              <a:rPr lang="en-US" sz="2400"/>
              <a:t>Look for opportunities in your life and in your community to explore in-vivo, the concepts you’re learning</a:t>
            </a:r>
          </a:p>
          <a:p>
            <a:r>
              <a:rPr lang="en-US" sz="2400"/>
              <a:t>Stay in motion (e.g. Study on the stationary bike, walk around/pacing while preparing your ideas for an assignment or memorizing) </a:t>
            </a:r>
          </a:p>
          <a:p>
            <a:r>
              <a:rPr lang="en-US" sz="2400"/>
              <a:t>If you can’t move while studying, take breaks regularly to get up and stretch</a:t>
            </a:r>
          </a:p>
          <a:p>
            <a:r>
              <a:rPr lang="en-US" sz="2400"/>
              <a:t>Trial and error (experimenting) is one of the ways you learn best</a:t>
            </a:r>
          </a:p>
          <a:p>
            <a:r>
              <a:rPr lang="fr-CA" sz="2400" err="1"/>
              <a:t>Get</a:t>
            </a:r>
            <a:r>
              <a:rPr lang="fr-CA" sz="2400"/>
              <a:t> </a:t>
            </a:r>
            <a:r>
              <a:rPr lang="fr-CA" sz="2400" err="1"/>
              <a:t>moving</a:t>
            </a:r>
            <a:r>
              <a:rPr lang="fr-CA" sz="2400"/>
              <a:t> in class</a:t>
            </a:r>
            <a:r>
              <a:rPr lang="en-US" sz="2400"/>
              <a:t> when possible (e.g. write on the whiteboard, participate in learning games that involve moving around the classroom)</a:t>
            </a:r>
          </a:p>
        </p:txBody>
      </p:sp>
      <p:pic>
        <p:nvPicPr>
          <p:cNvPr id="5" name="Graphique 4" descr="Exécuter">
            <a:extLst>
              <a:ext uri="{FF2B5EF4-FFF2-40B4-BE49-F238E27FC236}">
                <a16:creationId xmlns:a16="http://schemas.microsoft.com/office/drawing/2014/main" id="{1600B783-C8F6-43C8-A433-5AE760642A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63078" y="627125"/>
            <a:ext cx="914400" cy="914400"/>
          </a:xfrm>
          <a:prstGeom prst="rect">
            <a:avLst/>
          </a:prstGeom>
        </p:spPr>
      </p:pic>
      <p:pic>
        <p:nvPicPr>
          <p:cNvPr id="7" name="Graphique 6" descr="Main ouverte avec plante">
            <a:extLst>
              <a:ext uri="{FF2B5EF4-FFF2-40B4-BE49-F238E27FC236}">
                <a16:creationId xmlns:a16="http://schemas.microsoft.com/office/drawing/2014/main" id="{13D04B76-AE44-4926-B1F8-F1A439326E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63843" y="274320"/>
            <a:ext cx="914400" cy="914400"/>
          </a:xfrm>
          <a:prstGeom prst="rect">
            <a:avLst/>
          </a:prstGeom>
        </p:spPr>
      </p:pic>
      <p:sp>
        <p:nvSpPr>
          <p:cNvPr id="9" name="ZoneTexte 8">
            <a:extLst>
              <a:ext uri="{FF2B5EF4-FFF2-40B4-BE49-F238E27FC236}">
                <a16:creationId xmlns:a16="http://schemas.microsoft.com/office/drawing/2014/main" id="{57706E5D-1BC8-4186-A42B-7ED481453DB1}"/>
              </a:ext>
            </a:extLst>
          </p:cNvPr>
          <p:cNvSpPr txBox="1"/>
          <p:nvPr/>
        </p:nvSpPr>
        <p:spPr>
          <a:xfrm>
            <a:off x="667265" y="6550329"/>
            <a:ext cx="11524734" cy="369332"/>
          </a:xfrm>
          <a:prstGeom prst="rect">
            <a:avLst/>
          </a:prstGeom>
          <a:noFill/>
        </p:spPr>
        <p:txBody>
          <a:bodyPr wrap="square" rtlCol="0">
            <a:spAutoFit/>
          </a:bodyPr>
          <a:lstStyle/>
          <a:p>
            <a:r>
              <a:rPr lang="fr-CA" dirty="0"/>
              <a:t>Sources: Transitions, p.19 &amp; 20</a:t>
            </a:r>
            <a:r>
              <a:rPr lang="en-US" dirty="0">
                <a:hlinkClick r:id="rId7"/>
              </a:rPr>
              <a:t>https://www.rasmussen.edu/degrees/education/blog/types-of-learning-styles/</a:t>
            </a:r>
            <a:endParaRPr lang="en-US" dirty="0"/>
          </a:p>
        </p:txBody>
      </p:sp>
      <p:sp>
        <p:nvSpPr>
          <p:cNvPr id="4" name="Espace réservé du numéro de diapositive 3">
            <a:extLst>
              <a:ext uri="{FF2B5EF4-FFF2-40B4-BE49-F238E27FC236}">
                <a16:creationId xmlns:a16="http://schemas.microsoft.com/office/drawing/2014/main" id="{89CCAB9D-7D49-48E5-9438-F49D26DC65B7}"/>
              </a:ext>
            </a:extLst>
          </p:cNvPr>
          <p:cNvSpPr>
            <a:spLocks noGrp="1"/>
          </p:cNvSpPr>
          <p:nvPr>
            <p:ph type="sldNum" sz="quarter" idx="12"/>
          </p:nvPr>
        </p:nvSpPr>
        <p:spPr/>
        <p:txBody>
          <a:bodyPr/>
          <a:lstStyle/>
          <a:p>
            <a:fld id="{8A7A6979-0714-4377-B894-6BE4C2D6E202}" type="slidenum">
              <a:rPr lang="en-US" smtClean="0"/>
              <a:pPr/>
              <a:t>9</a:t>
            </a:fld>
            <a:endParaRPr lang="en-US"/>
          </a:p>
        </p:txBody>
      </p:sp>
    </p:spTree>
    <p:extLst>
      <p:ext uri="{BB962C8B-B14F-4D97-AF65-F5344CB8AC3E}">
        <p14:creationId xmlns:p14="http://schemas.microsoft.com/office/powerpoint/2010/main" val="60976544"/>
      </p:ext>
    </p:extLst>
  </p:cSld>
  <p:clrMapOvr>
    <a:masterClrMapping/>
  </p:clrMapOvr>
</p:sld>
</file>

<file path=ppt/theme/theme1.xml><?xml version="1.0" encoding="utf-8"?>
<a:theme xmlns:a="http://schemas.openxmlformats.org/drawingml/2006/main" name="Colis">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689CE6DC8E1D44932E69B6B040651F" ma:contentTypeVersion="4" ma:contentTypeDescription="Create a new document." ma:contentTypeScope="" ma:versionID="7e3da809c3577d4ed01c41f00491f5ca">
  <xsd:schema xmlns:xsd="http://www.w3.org/2001/XMLSchema" xmlns:xs="http://www.w3.org/2001/XMLSchema" xmlns:p="http://schemas.microsoft.com/office/2006/metadata/properties" xmlns:ns2="9dd50afd-80a1-4536-9582-98ed4dce692d" targetNamespace="http://schemas.microsoft.com/office/2006/metadata/properties" ma:root="true" ma:fieldsID="11a2f840e0973429675e25f2450e81ad" ns2:_="">
    <xsd:import namespace="9dd50afd-80a1-4536-9582-98ed4dce69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50afd-80a1-4536-9582-98ed4dce69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21B234-9760-44E5-9D0D-AEF285A106A0}">
  <ds:schemaRefs>
    <ds:schemaRef ds:uri="http://purl.org/dc/elements/1.1/"/>
    <ds:schemaRef ds:uri="http://schemas.microsoft.com/office/2006/documentManagement/types"/>
    <ds:schemaRef ds:uri="http://www.w3.org/XML/1998/namespace"/>
    <ds:schemaRef ds:uri="http://schemas.microsoft.com/office/2006/metadata/properties"/>
    <ds:schemaRef ds:uri="http://purl.org/dc/dcmitype/"/>
    <ds:schemaRef ds:uri="http://purl.org/dc/terms/"/>
    <ds:schemaRef ds:uri="http://schemas.openxmlformats.org/package/2006/metadata/core-properties"/>
    <ds:schemaRef ds:uri="http://schemas.microsoft.com/office/infopath/2007/PartnerControls"/>
    <ds:schemaRef ds:uri="9dd50afd-80a1-4536-9582-98ed4dce692d"/>
  </ds:schemaRefs>
</ds:datastoreItem>
</file>

<file path=customXml/itemProps2.xml><?xml version="1.0" encoding="utf-8"?>
<ds:datastoreItem xmlns:ds="http://schemas.openxmlformats.org/officeDocument/2006/customXml" ds:itemID="{01883F62-2B42-489D-A202-F44C646354C3}">
  <ds:schemaRefs>
    <ds:schemaRef ds:uri="9dd50afd-80a1-4536-9582-98ed4dce69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A564F32-3E79-43D6-8983-3D884B098A28}">
  <ds:schemaRefs>
    <ds:schemaRef ds:uri="http://schemas.microsoft.com/sharepoint/v3/contenttype/forms"/>
  </ds:schemaRefs>
</ds:datastoreItem>
</file>

<file path=docMetadata/LabelInfo.xml><?xml version="1.0" encoding="utf-8"?>
<clbl:labelList xmlns:clbl="http://schemas.microsoft.com/office/2020/mipLabelMetadata">
  <clbl:label id="{8e5c1dc0-14a2-4f0c-8cb9-e9011d8756e3}" enabled="0" method="" siteId="{8e5c1dc0-14a2-4f0c-8cb9-e9011d8756e3}" removed="1"/>
</clbl:labelList>
</file>

<file path=docProps/app.xml><?xml version="1.0" encoding="utf-8"?>
<Properties xmlns="http://schemas.openxmlformats.org/officeDocument/2006/extended-properties" xmlns:vt="http://schemas.openxmlformats.org/officeDocument/2006/docPropsVTypes">
  <Template>TM10001115[[fn=Colis]]</Template>
  <TotalTime>0</TotalTime>
  <Words>1920</Words>
  <Application>Microsoft Office PowerPoint</Application>
  <PresentationFormat>Grand écran</PresentationFormat>
  <Paragraphs>184</Paragraphs>
  <Slides>16</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Arial</vt:lpstr>
      <vt:lpstr>Calibri</vt:lpstr>
      <vt:lpstr>Franklin Gothic Book</vt:lpstr>
      <vt:lpstr>Gill Sans MT</vt:lpstr>
      <vt:lpstr>Wingdings</vt:lpstr>
      <vt:lpstr>Colis</vt:lpstr>
      <vt:lpstr>Sentinels orientation workshop:  college 101</vt:lpstr>
      <vt:lpstr>Présentation PowerPoint</vt:lpstr>
      <vt:lpstr>Présentation PowerPoint</vt:lpstr>
      <vt:lpstr>Présentation PowerPoint</vt:lpstr>
      <vt:lpstr>Présentation PowerPoint</vt:lpstr>
      <vt:lpstr>Auditory Learners: </vt:lpstr>
      <vt:lpstr>Visual Learners: </vt:lpstr>
      <vt:lpstr>Reading/Writing Learners:</vt:lpstr>
      <vt:lpstr>Tactile Learners:</vt:lpstr>
      <vt:lpstr>Academic support</vt:lpstr>
      <vt:lpstr>Stress</vt:lpstr>
      <vt:lpstr>strategies for building academic resilience</vt:lpstr>
      <vt:lpstr>Stress bucket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Transitions Champlain 101</dc:title>
  <dc:creator>Ingrid Cardyn</dc:creator>
  <cp:lastModifiedBy>Ingrid Cardyn</cp:lastModifiedBy>
  <cp:revision>1</cp:revision>
  <cp:lastPrinted>2022-07-13T16:03:47Z</cp:lastPrinted>
  <dcterms:created xsi:type="dcterms:W3CDTF">2022-05-15T12:11:23Z</dcterms:created>
  <dcterms:modified xsi:type="dcterms:W3CDTF">2025-08-13T16:24:18Z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0x010100D2689CE6DC8E1D44932E69B6B040651F</vt:lpwstr>
  </property>
</Properties>
</file>