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0"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F8F8EF"/>
    <a:srgbClr val="CCFFFF"/>
    <a:srgbClr val="89A0AC"/>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4370A-82F0-4D90-84C2-857685CAEA68}" v="15" dt="2023-08-09T16:32:00.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3" autoAdjust="0"/>
    <p:restoredTop sz="94660"/>
  </p:normalViewPr>
  <p:slideViewPr>
    <p:cSldViewPr snapToGrid="0">
      <p:cViewPr varScale="1">
        <p:scale>
          <a:sx n="77" d="100"/>
          <a:sy n="77" d="100"/>
        </p:scale>
        <p:origin x="120"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C1FA-51A4-4B5D-AFC0-63AEDCE0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21B04-CC9D-42E4-B74C-D4BDF703F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D99C7-2EF4-47AA-B211-6D02594886C0}"/>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5" name="Footer Placeholder 4">
            <a:extLst>
              <a:ext uri="{FF2B5EF4-FFF2-40B4-BE49-F238E27FC236}">
                <a16:creationId xmlns:a16="http://schemas.microsoft.com/office/drawing/2014/main" id="{C0EEB413-27E2-4B2C-B97A-13814193C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9A67B-E340-424C-B55F-DC8623185ECF}"/>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13124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E424-D19A-4E2D-B901-82BE32372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074BF4-6262-4BAE-B4BA-03E6E7FECD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8A2B1-C14C-4794-BAC0-9BD6290BC5B2}"/>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5" name="Footer Placeholder 4">
            <a:extLst>
              <a:ext uri="{FF2B5EF4-FFF2-40B4-BE49-F238E27FC236}">
                <a16:creationId xmlns:a16="http://schemas.microsoft.com/office/drawing/2014/main" id="{CB141C69-7EDB-4C0E-8176-9E8AFC028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1183D-3748-4618-A59C-ACBD07B82039}"/>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100681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22ABA-0A00-41B4-BFF5-CDA8D88067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1C1A0-2DFF-46A8-9345-74987EDE4E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6AB7A-9E0D-4E65-AC0B-89AB43B263AE}"/>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5" name="Footer Placeholder 4">
            <a:extLst>
              <a:ext uri="{FF2B5EF4-FFF2-40B4-BE49-F238E27FC236}">
                <a16:creationId xmlns:a16="http://schemas.microsoft.com/office/drawing/2014/main" id="{AAE27AD1-511E-4BC1-BC55-58D61D78F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C6C1D-4FE7-4F02-8AEE-FA19209308F8}"/>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233872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3C01-C3D6-409D-B38E-30957DAF0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7A24E-C314-4B2E-AEF0-EF11B726AD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EE89E-C6D8-4858-A4BB-BA03F1311BAA}"/>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5" name="Footer Placeholder 4">
            <a:extLst>
              <a:ext uri="{FF2B5EF4-FFF2-40B4-BE49-F238E27FC236}">
                <a16:creationId xmlns:a16="http://schemas.microsoft.com/office/drawing/2014/main" id="{A5305034-A7E7-46D9-B66F-1C1D9EDFE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77121-E25D-41B7-B35A-67FBEE6BDEA0}"/>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78283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6930-0471-40C4-8D21-DD0A0CAC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ED486-A680-41DC-9ABA-221E4A1ADA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AC861E-5997-455C-9531-9A855386DF94}"/>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5" name="Footer Placeholder 4">
            <a:extLst>
              <a:ext uri="{FF2B5EF4-FFF2-40B4-BE49-F238E27FC236}">
                <a16:creationId xmlns:a16="http://schemas.microsoft.com/office/drawing/2014/main" id="{484234D5-BD44-4F72-8F96-C1C10727F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4F3FA-C9FF-4A8D-ADF7-57BD91D51A61}"/>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258699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66AC-627C-47CA-80B2-B4C0841C3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C63A2-65CF-4077-8748-DB6B077F6F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7D9D95-405D-47AA-9378-B1C0F25A8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D6A5A-D618-4843-B9F9-38C89653EE64}"/>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6" name="Footer Placeholder 5">
            <a:extLst>
              <a:ext uri="{FF2B5EF4-FFF2-40B4-BE49-F238E27FC236}">
                <a16:creationId xmlns:a16="http://schemas.microsoft.com/office/drawing/2014/main" id="{E380CA48-70C9-4087-BFBD-3EEB0C60C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EC670-78CE-43BB-9AB7-FD2EAF55555E}"/>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72073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CBFD-924B-411B-9F01-F418C89563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1D7DD6-EEA4-46D7-B0BD-3D4DE9F079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B35126-EB06-4155-AFB0-58B0AB4B91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033CB6-666F-41D3-8548-C3C559F73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8D98C-34E8-41F7-AF49-3EFB27473E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1C02F-037F-4F7F-B4E8-D399ED1494DD}"/>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8" name="Footer Placeholder 7">
            <a:extLst>
              <a:ext uri="{FF2B5EF4-FFF2-40B4-BE49-F238E27FC236}">
                <a16:creationId xmlns:a16="http://schemas.microsoft.com/office/drawing/2014/main" id="{F45A47DE-8E2C-4D6C-B427-6853894F5A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792D38-D4D3-4FB4-9B36-5991336AE6E0}"/>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420496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8F8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5A0-FFB9-4E15-B84C-D9FF3C41A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DCC296-0C5F-4022-9A94-D6BAD92C00A0}"/>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4" name="Footer Placeholder 3">
            <a:extLst>
              <a:ext uri="{FF2B5EF4-FFF2-40B4-BE49-F238E27FC236}">
                <a16:creationId xmlns:a16="http://schemas.microsoft.com/office/drawing/2014/main" id="{9E6D817F-66F5-4412-B00D-9CC46A7F07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09D2FA-84F7-42C0-89E4-B879D6795142}"/>
              </a:ext>
            </a:extLst>
          </p:cNvPr>
          <p:cNvSpPr>
            <a:spLocks noGrp="1"/>
          </p:cNvSpPr>
          <p:nvPr>
            <p:ph type="sldNum" sz="quarter" idx="12"/>
          </p:nvPr>
        </p:nvSpPr>
        <p:spPr>
          <a:xfrm>
            <a:off x="9448800" y="6483311"/>
            <a:ext cx="2743200" cy="365125"/>
          </a:xfrm>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216744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9E420-02FD-43C1-9985-8F81E0C18B2E}"/>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3" name="Footer Placeholder 2">
            <a:extLst>
              <a:ext uri="{FF2B5EF4-FFF2-40B4-BE49-F238E27FC236}">
                <a16:creationId xmlns:a16="http://schemas.microsoft.com/office/drawing/2014/main" id="{E823E263-6C61-4DEA-8221-7509C4B44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7E9F1E-F34B-41FF-B586-F113BF2C0640}"/>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60536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56C7-36C9-4C95-8F5F-F501AB5CF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BD098C-334D-4441-8418-9E8DD3A0B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588F91-1105-412D-88F2-84DF084D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3D5EE5-D110-42F4-8E43-7C093E85594A}"/>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6" name="Footer Placeholder 5">
            <a:extLst>
              <a:ext uri="{FF2B5EF4-FFF2-40B4-BE49-F238E27FC236}">
                <a16:creationId xmlns:a16="http://schemas.microsoft.com/office/drawing/2014/main" id="{7359A193-731B-46B4-AE72-5BD91C0DD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F5599-C92B-459D-9A1D-EF9FE1DFC4D5}"/>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298838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2406-23D9-42CB-8AE8-0A7BE8807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D4F1E8-2DE5-43F7-B371-073BEE19F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11D060-243B-458C-8D48-FF53F3567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8B14F-B579-4F7A-8209-921C70A9E1B6}"/>
              </a:ext>
            </a:extLst>
          </p:cNvPr>
          <p:cNvSpPr>
            <a:spLocks noGrp="1"/>
          </p:cNvSpPr>
          <p:nvPr>
            <p:ph type="dt" sz="half" idx="10"/>
          </p:nvPr>
        </p:nvSpPr>
        <p:spPr/>
        <p:txBody>
          <a:bodyPr/>
          <a:lstStyle/>
          <a:p>
            <a:fld id="{5CEB1783-1878-44EA-91C1-40B22DB4D207}" type="datetimeFigureOut">
              <a:rPr lang="en-US" smtClean="0"/>
              <a:t>8/25/2023</a:t>
            </a:fld>
            <a:endParaRPr lang="en-US"/>
          </a:p>
        </p:txBody>
      </p:sp>
      <p:sp>
        <p:nvSpPr>
          <p:cNvPr id="6" name="Footer Placeholder 5">
            <a:extLst>
              <a:ext uri="{FF2B5EF4-FFF2-40B4-BE49-F238E27FC236}">
                <a16:creationId xmlns:a16="http://schemas.microsoft.com/office/drawing/2014/main" id="{C742947F-5692-41F9-ABBC-E2799BAAA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3DB93-D5EC-4CE5-B5EF-AAD5DE2B847D}"/>
              </a:ext>
            </a:extLst>
          </p:cNvPr>
          <p:cNvSpPr>
            <a:spLocks noGrp="1"/>
          </p:cNvSpPr>
          <p:nvPr>
            <p:ph type="sldNum" sz="quarter" idx="12"/>
          </p:nvPr>
        </p:nvSpPr>
        <p:spPr/>
        <p:txBody>
          <a:bodyPr/>
          <a:lstStyle/>
          <a:p>
            <a:fld id="{151D84A9-D2D1-4DEA-9D80-2147F3A98912}" type="slidenum">
              <a:rPr lang="en-US" smtClean="0"/>
              <a:t>‹#›</a:t>
            </a:fld>
            <a:endParaRPr lang="en-US"/>
          </a:p>
        </p:txBody>
      </p:sp>
    </p:spTree>
    <p:extLst>
      <p:ext uri="{BB962C8B-B14F-4D97-AF65-F5344CB8AC3E}">
        <p14:creationId xmlns:p14="http://schemas.microsoft.com/office/powerpoint/2010/main" val="206496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3FAA8-71F0-4806-B2E7-B8A0F8A30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B39DC-FB48-4593-A966-8CB7A2579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4D37F-D6BD-4953-83EA-DF88319FD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B1783-1878-44EA-91C1-40B22DB4D207}" type="datetimeFigureOut">
              <a:rPr lang="en-US" smtClean="0"/>
              <a:t>8/25/2023</a:t>
            </a:fld>
            <a:endParaRPr lang="en-US"/>
          </a:p>
        </p:txBody>
      </p:sp>
      <p:sp>
        <p:nvSpPr>
          <p:cNvPr id="5" name="Footer Placeholder 4">
            <a:extLst>
              <a:ext uri="{FF2B5EF4-FFF2-40B4-BE49-F238E27FC236}">
                <a16:creationId xmlns:a16="http://schemas.microsoft.com/office/drawing/2014/main" id="{AD2DD1CB-EEB9-465F-AB93-3E037CC61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28E9A4-EEC8-4D11-85E5-20E58E66A9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D84A9-D2D1-4DEA-9D80-2147F3A98912}" type="slidenum">
              <a:rPr lang="en-US" smtClean="0"/>
              <a:t>‹#›</a:t>
            </a:fld>
            <a:endParaRPr lang="en-US"/>
          </a:p>
        </p:txBody>
      </p:sp>
    </p:spTree>
    <p:extLst>
      <p:ext uri="{BB962C8B-B14F-4D97-AF65-F5344CB8AC3E}">
        <p14:creationId xmlns:p14="http://schemas.microsoft.com/office/powerpoint/2010/main" val="2941934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slide" Target="slide5.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3.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0B388-7C34-4562-BB8F-339E1025CC08}"/>
              </a:ext>
            </a:extLst>
          </p:cNvPr>
          <p:cNvSpPr/>
          <p:nvPr/>
        </p:nvSpPr>
        <p:spPr>
          <a:xfrm>
            <a:off x="-2" y="0"/>
            <a:ext cx="12192000" cy="6871041"/>
          </a:xfrm>
          <a:prstGeom prst="rect">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s://www.destinationuniversites.ca/wp-content/uploads/college-champlain-lennoxville.png">
            <a:extLst>
              <a:ext uri="{FF2B5EF4-FFF2-40B4-BE49-F238E27FC236}">
                <a16:creationId xmlns:a16="http://schemas.microsoft.com/office/drawing/2014/main" id="{A8FF8F3F-EC12-40A2-9E7D-F7C412B1A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19" y="6114709"/>
            <a:ext cx="2069961" cy="75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ED65800-A6C1-404B-AC4F-49899E773560}"/>
              </a:ext>
            </a:extLst>
          </p:cNvPr>
          <p:cNvSpPr>
            <a:spLocks noGrp="1"/>
          </p:cNvSpPr>
          <p:nvPr>
            <p:ph type="title"/>
          </p:nvPr>
        </p:nvSpPr>
        <p:spPr>
          <a:xfrm>
            <a:off x="3000888" y="421701"/>
            <a:ext cx="8772784" cy="2634494"/>
          </a:xfrm>
        </p:spPr>
        <p:txBody>
          <a:bodyPr>
            <a:noAutofit/>
          </a:bodyPr>
          <a:lstStyle/>
          <a:p>
            <a:pPr algn="ctr"/>
            <a:r>
              <a:rPr lang="en-US" sz="6600" dirty="0">
                <a:solidFill>
                  <a:srgbClr val="FFFFFF"/>
                </a:solidFill>
                <a:latin typeface="Century Gothic" panose="020B0502020202020204" pitchFamily="34" charset="0"/>
              </a:rPr>
              <a:t>What is Moodle?</a:t>
            </a:r>
            <a:br>
              <a:rPr lang="en-US" sz="6000" dirty="0">
                <a:solidFill>
                  <a:srgbClr val="FFFFFF"/>
                </a:solidFill>
                <a:latin typeface="Century Gothic" panose="020B0502020202020204" pitchFamily="34" charset="0"/>
              </a:rPr>
            </a:br>
            <a:r>
              <a:rPr lang="en-US" sz="4800" i="1" dirty="0">
                <a:solidFill>
                  <a:srgbClr val="FFFFFF"/>
                </a:solidFill>
                <a:latin typeface="Century Gothic" panose="020B0502020202020204" pitchFamily="34" charset="0"/>
              </a:rPr>
              <a:t>For Teachers</a:t>
            </a:r>
            <a:endParaRPr lang="en-US" sz="4800" dirty="0">
              <a:latin typeface="Century Gothic" panose="020B0502020202020204" pitchFamily="34" charset="0"/>
            </a:endParaRPr>
          </a:p>
        </p:txBody>
      </p:sp>
      <p:sp>
        <p:nvSpPr>
          <p:cNvPr id="8" name="TextBox 7">
            <a:extLst>
              <a:ext uri="{FF2B5EF4-FFF2-40B4-BE49-F238E27FC236}">
                <a16:creationId xmlns:a16="http://schemas.microsoft.com/office/drawing/2014/main" id="{CA91F25A-AD24-4E1B-B246-74410CAD32D7}"/>
              </a:ext>
            </a:extLst>
          </p:cNvPr>
          <p:cNvSpPr txBox="1"/>
          <p:nvPr/>
        </p:nvSpPr>
        <p:spPr>
          <a:xfrm>
            <a:off x="1038984" y="3429000"/>
            <a:ext cx="10114027" cy="1569660"/>
          </a:xfrm>
          <a:prstGeom prst="rect">
            <a:avLst/>
          </a:prstGeom>
          <a:noFill/>
        </p:spPr>
        <p:txBody>
          <a:bodyPr wrap="square" rtlCol="0">
            <a:spAutoFit/>
          </a:bodyPr>
          <a:lstStyle/>
          <a:p>
            <a:r>
              <a:rPr lang="en-US" sz="2400" dirty="0">
                <a:solidFill>
                  <a:srgbClr val="CCFFFF"/>
                </a:solidFill>
                <a:latin typeface="Century Gothic" panose="020B0502020202020204" pitchFamily="34" charset="0"/>
              </a:rPr>
              <a:t>1. </a:t>
            </a:r>
            <a:r>
              <a:rPr lang="en-US" sz="2400" dirty="0">
                <a:solidFill>
                  <a:srgbClr val="CCFFFF"/>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What is Moodle?</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2. </a:t>
            </a:r>
            <a:r>
              <a:rPr lang="en-US" sz="2400" dirty="0">
                <a:solidFill>
                  <a:srgbClr val="CCFFFF"/>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What can Moodle Do?</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3. </a:t>
            </a:r>
            <a:r>
              <a:rPr lang="en-US" sz="2400" dirty="0">
                <a:solidFill>
                  <a:srgbClr val="CCFFFF"/>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How can I Integrate Moodle into my Teaching?</a:t>
            </a:r>
            <a:endParaRPr lang="en-US" sz="2400" dirty="0">
              <a:solidFill>
                <a:srgbClr val="CCFFFF"/>
              </a:solidFill>
              <a:latin typeface="Century Gothic" panose="020B0502020202020204" pitchFamily="34" charset="0"/>
            </a:endParaRPr>
          </a:p>
          <a:p>
            <a:endParaRPr lang="en-US" sz="2400" dirty="0">
              <a:solidFill>
                <a:schemeClr val="bg1"/>
              </a:solidFill>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73BF9573-256F-42C9-A485-A8224E6FEDA8}"/>
              </a:ext>
            </a:extLst>
          </p:cNvPr>
          <p:cNvSpPr>
            <a:spLocks noGrp="1"/>
          </p:cNvSpPr>
          <p:nvPr>
            <p:ph type="sldNum" sz="quarter" idx="12"/>
          </p:nvPr>
        </p:nvSpPr>
        <p:spPr/>
        <p:txBody>
          <a:bodyPr/>
          <a:lstStyle/>
          <a:p>
            <a:fld id="{8C5345CB-08B2-4C0F-BE86-052F0BDBC496}" type="slidenum">
              <a:rPr lang="en-US" smtClean="0"/>
              <a:t>1</a:t>
            </a:fld>
            <a:endParaRPr lang="en-US"/>
          </a:p>
        </p:txBody>
      </p:sp>
      <p:pic>
        <p:nvPicPr>
          <p:cNvPr id="7" name="Picture 6">
            <a:extLst>
              <a:ext uri="{FF2B5EF4-FFF2-40B4-BE49-F238E27FC236}">
                <a16:creationId xmlns:a16="http://schemas.microsoft.com/office/drawing/2014/main" id="{477955E0-4719-4CDF-AF7F-36B5696A07C7}"/>
              </a:ext>
            </a:extLst>
          </p:cNvPr>
          <p:cNvPicPr>
            <a:picLocks noChangeAspect="1"/>
          </p:cNvPicPr>
          <p:nvPr/>
        </p:nvPicPr>
        <p:blipFill>
          <a:blip r:embed="rId7"/>
          <a:stretch>
            <a:fillRect/>
          </a:stretch>
        </p:blipFill>
        <p:spPr>
          <a:xfrm>
            <a:off x="418328" y="405868"/>
            <a:ext cx="2488856" cy="1791746"/>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BA8560A-D176-B9EC-4463-47501D219805}"/>
              </a:ext>
            </a:extLst>
          </p:cNvPr>
          <p:cNvSpPr txBox="1"/>
          <p:nvPr/>
        </p:nvSpPr>
        <p:spPr>
          <a:xfrm>
            <a:off x="5061019" y="5326380"/>
            <a:ext cx="2069961" cy="646331"/>
          </a:xfrm>
          <a:prstGeom prst="rect">
            <a:avLst/>
          </a:prstGeom>
          <a:noFill/>
        </p:spPr>
        <p:txBody>
          <a:bodyPr wrap="square" rtlCol="0">
            <a:spAutoFit/>
          </a:bodyPr>
          <a:lstStyle/>
          <a:p>
            <a:pPr algn="ctr"/>
            <a:r>
              <a:rPr lang="en-US" sz="1800" dirty="0">
                <a:solidFill>
                  <a:schemeClr val="bg1"/>
                </a:solidFill>
                <a:latin typeface="Century Gothic" panose="020B0502020202020204" pitchFamily="34" charset="0"/>
              </a:rPr>
              <a:t>Fall 2022</a:t>
            </a:r>
          </a:p>
          <a:p>
            <a:pPr algn="ctr"/>
            <a:r>
              <a:rPr lang="en-US" dirty="0">
                <a:solidFill>
                  <a:schemeClr val="bg1"/>
                </a:solidFill>
              </a:rPr>
              <a:t>Updated Fall 2023</a:t>
            </a:r>
          </a:p>
        </p:txBody>
      </p:sp>
    </p:spTree>
    <p:extLst>
      <p:ext uri="{BB962C8B-B14F-4D97-AF65-F5344CB8AC3E}">
        <p14:creationId xmlns:p14="http://schemas.microsoft.com/office/powerpoint/2010/main" val="185307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4821BD-1FCB-4DDC-99D9-F84556C486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95281" y="2694901"/>
            <a:ext cx="9401439" cy="377884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10</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84757" y="377955"/>
            <a:ext cx="11073008" cy="1938992"/>
          </a:xfrm>
          <a:prstGeom prst="rect">
            <a:avLst/>
          </a:prstGeom>
          <a:noFill/>
        </p:spPr>
        <p:txBody>
          <a:bodyPr wrap="square" rtlCol="0">
            <a:spAutoFit/>
          </a:bodyPr>
          <a:lstStyle/>
          <a:p>
            <a:r>
              <a:rPr lang="en-US" sz="2000" b="1" dirty="0" err="1">
                <a:solidFill>
                  <a:srgbClr val="0070C0"/>
                </a:solidFill>
                <a:latin typeface="Calibri Light" panose="020F0302020204030204" pitchFamily="34" charset="0"/>
                <a:cs typeface="Calibri Light" panose="020F0302020204030204" pitchFamily="34" charset="0"/>
              </a:rPr>
              <a:t>Dictée</a:t>
            </a:r>
            <a:r>
              <a:rPr lang="en-US" sz="2000" b="1" dirty="0">
                <a:solidFill>
                  <a:srgbClr val="0070C0"/>
                </a:solidFill>
                <a:latin typeface="Calibri Light" panose="020F0302020204030204" pitchFamily="34" charset="0"/>
                <a:cs typeface="Calibri Light" panose="020F0302020204030204" pitchFamily="34" charset="0"/>
              </a:rPr>
              <a:t>/Dictation Exercise</a:t>
            </a:r>
          </a:p>
          <a:p>
            <a:endParaRPr lang="en-US" sz="2000" dirty="0">
              <a:solidFill>
                <a:srgbClr val="0070C0"/>
              </a:solidFill>
              <a:latin typeface="Calibri Light" panose="020F0302020204030204" pitchFamily="34" charset="0"/>
              <a:cs typeface="Calibri Light" panose="020F0302020204030204" pitchFamily="34" charset="0"/>
            </a:endParaRPr>
          </a:p>
          <a:p>
            <a:r>
              <a:rPr lang="en-US" sz="2000" dirty="0">
                <a:solidFill>
                  <a:srgbClr val="0070C0"/>
                </a:solidFill>
                <a:latin typeface="Calibri Light" panose="020F0302020204030204" pitchFamily="34" charset="0"/>
                <a:cs typeface="Calibri Light" panose="020F0302020204030204" pitchFamily="34" charset="0"/>
              </a:rPr>
              <a:t>Language instructors can record words or short phrases and have students practice transcribing the words. </a:t>
            </a:r>
          </a:p>
          <a:p>
            <a:endParaRPr lang="en-US" sz="2000" dirty="0">
              <a:solidFill>
                <a:srgbClr val="0070C0"/>
              </a:solidFill>
              <a:latin typeface="Calibri Light" panose="020F0302020204030204" pitchFamily="34" charset="0"/>
              <a:cs typeface="Calibri Light" panose="020F0302020204030204" pitchFamily="34" charset="0"/>
            </a:endParaRPr>
          </a:p>
          <a:p>
            <a:r>
              <a:rPr lang="en-US" sz="2000" dirty="0">
                <a:solidFill>
                  <a:srgbClr val="0070C0"/>
                </a:solidFill>
                <a:latin typeface="Calibri Light" panose="020F0302020204030204" pitchFamily="34" charset="0"/>
                <a:cs typeface="Calibri Light" panose="020F0302020204030204" pitchFamily="34" charset="0"/>
              </a:rPr>
              <a:t>Automatic grading can be set up according to various parameters. (For example, the strictness with respect to spelling accuracy can be adjusted.)</a:t>
            </a:r>
          </a:p>
        </p:txBody>
      </p:sp>
      <p:sp>
        <p:nvSpPr>
          <p:cNvPr id="6" name="Rectangle 5">
            <a:extLst>
              <a:ext uri="{FF2B5EF4-FFF2-40B4-BE49-F238E27FC236}">
                <a16:creationId xmlns:a16="http://schemas.microsoft.com/office/drawing/2014/main" id="{C0D95621-F977-9260-E102-856686FE376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91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11</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78314" y="1613579"/>
            <a:ext cx="3851581" cy="2462213"/>
          </a:xfrm>
          <a:prstGeom prst="rect">
            <a:avLst/>
          </a:prstGeom>
          <a:noFill/>
        </p:spPr>
        <p:txBody>
          <a:bodyPr wrap="square" rtlCol="0">
            <a:spAutoFit/>
          </a:bodyPr>
          <a:lstStyle/>
          <a:p>
            <a:r>
              <a:rPr lang="en-US" sz="2200" b="1" dirty="0">
                <a:solidFill>
                  <a:srgbClr val="0070C0"/>
                </a:solidFill>
                <a:latin typeface="Calibri Light" panose="020F0302020204030204" pitchFamily="34" charset="0"/>
                <a:cs typeface="Calibri Light" panose="020F0302020204030204" pitchFamily="34" charset="0"/>
              </a:rPr>
              <a:t>Set Up Forums and Grade Student Contributions</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You can set up forums for student discussion. You can also grade forum posts (or choose not to).</a:t>
            </a:r>
          </a:p>
        </p:txBody>
      </p:sp>
      <p:pic>
        <p:nvPicPr>
          <p:cNvPr id="2" name="Picture 1">
            <a:extLst>
              <a:ext uri="{FF2B5EF4-FFF2-40B4-BE49-F238E27FC236}">
                <a16:creationId xmlns:a16="http://schemas.microsoft.com/office/drawing/2014/main" id="{A04821BD-1FCB-4DDC-99D9-F84556C486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8208" y="1026787"/>
            <a:ext cx="6903902" cy="4804425"/>
          </a:xfrm>
          <a:prstGeom prst="rect">
            <a:avLst/>
          </a:prstGeom>
          <a:effectLst>
            <a:outerShdw blurRad="63500" sx="102000" sy="102000" algn="ctr" rotWithShape="0">
              <a:prstClr val="black">
                <a:alpha val="40000"/>
              </a:prstClr>
            </a:outerShdw>
          </a:effectLst>
        </p:spPr>
      </p:pic>
      <p:sp>
        <p:nvSpPr>
          <p:cNvPr id="6" name="Oval 5">
            <a:extLst>
              <a:ext uri="{FF2B5EF4-FFF2-40B4-BE49-F238E27FC236}">
                <a16:creationId xmlns:a16="http://schemas.microsoft.com/office/drawing/2014/main" id="{BDF63584-243D-4C3B-BD44-A6847210BAA0}"/>
              </a:ext>
            </a:extLst>
          </p:cNvPr>
          <p:cNvSpPr/>
          <p:nvPr/>
        </p:nvSpPr>
        <p:spPr>
          <a:xfrm>
            <a:off x="4778391" y="4165866"/>
            <a:ext cx="870848" cy="393125"/>
          </a:xfrm>
          <a:prstGeom prst="ellipse">
            <a:avLst/>
          </a:prstGeom>
          <a:solidFill>
            <a:schemeClr val="accent1">
              <a:alpha val="0"/>
            </a:schemeClr>
          </a:solidFill>
          <a:ln w="254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404AA9E-1EDE-FBFB-B6DC-1CA184C651D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89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12</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425885" y="484950"/>
            <a:ext cx="4509370" cy="5909310"/>
          </a:xfrm>
          <a:prstGeom prst="rect">
            <a:avLst/>
          </a:prstGeom>
          <a:noFill/>
        </p:spPr>
        <p:txBody>
          <a:bodyPr wrap="square" rtlCol="0">
            <a:spAutoFit/>
          </a:bodyPr>
          <a:lstStyle/>
          <a:p>
            <a:r>
              <a:rPr lang="en-US" sz="2100" b="1" dirty="0">
                <a:solidFill>
                  <a:srgbClr val="0070C0"/>
                </a:solidFill>
                <a:latin typeface="Calibri Light" panose="020F0302020204030204" pitchFamily="34" charset="0"/>
                <a:cs typeface="Calibri Light" panose="020F0302020204030204" pitchFamily="34" charset="0"/>
              </a:rPr>
              <a:t>Interactive Videos</a:t>
            </a:r>
          </a:p>
          <a:p>
            <a:endParaRPr lang="en-US" sz="2100" dirty="0">
              <a:solidFill>
                <a:srgbClr val="0070C0"/>
              </a:solidFill>
              <a:latin typeface="Calibri Light" panose="020F0302020204030204" pitchFamily="34" charset="0"/>
              <a:cs typeface="Calibri Light" panose="020F0302020204030204" pitchFamily="34" charset="0"/>
            </a:endParaRPr>
          </a:p>
          <a:p>
            <a:r>
              <a:rPr lang="en-US" sz="2100" dirty="0">
                <a:solidFill>
                  <a:srgbClr val="0070C0"/>
                </a:solidFill>
                <a:latin typeface="Calibri Light" panose="020F0302020204030204" pitchFamily="34" charset="0"/>
                <a:cs typeface="Calibri Light" panose="020F0302020204030204" pitchFamily="34" charset="0"/>
              </a:rPr>
              <a:t>Interactive videos can be created and shared with students. Videos can be uploaded or streamed from </a:t>
            </a:r>
            <a:r>
              <a:rPr lang="en-US" sz="2100" dirty="0" err="1">
                <a:solidFill>
                  <a:srgbClr val="0070C0"/>
                </a:solidFill>
                <a:latin typeface="Calibri Light" panose="020F0302020204030204" pitchFamily="34" charset="0"/>
                <a:cs typeface="Calibri Light" panose="020F0302020204030204" pitchFamily="34" charset="0"/>
              </a:rPr>
              <a:t>Youtube</a:t>
            </a:r>
            <a:r>
              <a:rPr lang="en-US" sz="2100" dirty="0">
                <a:solidFill>
                  <a:srgbClr val="0070C0"/>
                </a:solidFill>
                <a:latin typeface="Calibri Light" panose="020F0302020204030204" pitchFamily="34" charset="0"/>
                <a:cs typeface="Calibri Light" panose="020F0302020204030204" pitchFamily="34" charset="0"/>
              </a:rPr>
              <a:t> and elsewhere; and the instructor can add several kinds of questions that appear to students while they watch.</a:t>
            </a:r>
          </a:p>
          <a:p>
            <a:endParaRPr lang="en-US" sz="2100" dirty="0">
              <a:solidFill>
                <a:srgbClr val="0070C0"/>
              </a:solidFill>
              <a:latin typeface="Calibri Light" panose="020F0302020204030204" pitchFamily="34" charset="0"/>
              <a:cs typeface="Calibri Light" panose="020F0302020204030204" pitchFamily="34" charset="0"/>
            </a:endParaRPr>
          </a:p>
          <a:p>
            <a:r>
              <a:rPr lang="en-US" sz="2100" dirty="0">
                <a:solidFill>
                  <a:srgbClr val="0070C0"/>
                </a:solidFill>
                <a:latin typeface="Calibri Light" panose="020F0302020204030204" pitchFamily="34" charset="0"/>
                <a:cs typeface="Calibri Light" panose="020F0302020204030204" pitchFamily="34" charset="0"/>
              </a:rPr>
              <a:t>Parameters can be manipulated so that incorrect answers send the viewer back to an earlier part of the video. Students can also be compelled to answer all the questions correctly before moving onto a subsequent Moodle activity.</a:t>
            </a:r>
          </a:p>
          <a:p>
            <a:endParaRPr lang="en-US" sz="2100" dirty="0">
              <a:solidFill>
                <a:srgbClr val="0070C0"/>
              </a:solidFill>
              <a:latin typeface="Calibri Light" panose="020F0302020204030204" pitchFamily="34" charset="0"/>
              <a:cs typeface="Calibri Light" panose="020F0302020204030204" pitchFamily="34" charset="0"/>
            </a:endParaRPr>
          </a:p>
          <a:p>
            <a:r>
              <a:rPr lang="en-US" sz="2100" b="1" dirty="0">
                <a:solidFill>
                  <a:srgbClr val="0070C0"/>
                </a:solidFill>
                <a:latin typeface="Calibri Light" panose="020F0302020204030204" pitchFamily="34" charset="0"/>
                <a:cs typeface="Calibri Light" panose="020F0302020204030204" pitchFamily="34" charset="0"/>
              </a:rPr>
              <a:t>Instructors can also make their own lecture videos interactive in this way</a:t>
            </a:r>
            <a:r>
              <a:rPr lang="en-US" sz="2100" dirty="0">
                <a:solidFill>
                  <a:srgbClr val="0070C0"/>
                </a:solidFill>
                <a:latin typeface="Calibri Light" panose="020F0302020204030204" pitchFamily="34" charset="0"/>
                <a:cs typeface="Calibri Light" panose="020F0302020204030204" pitchFamily="34" charset="0"/>
              </a:rPr>
              <a:t>.</a:t>
            </a:r>
          </a:p>
        </p:txBody>
      </p:sp>
      <p:pic>
        <p:nvPicPr>
          <p:cNvPr id="2" name="Picture 1">
            <a:extLst>
              <a:ext uri="{FF2B5EF4-FFF2-40B4-BE49-F238E27FC236}">
                <a16:creationId xmlns:a16="http://schemas.microsoft.com/office/drawing/2014/main" id="{A04821BD-1FCB-4DDC-99D9-F84556C486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60932" y="588250"/>
            <a:ext cx="6386571" cy="5706552"/>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8C2E2259-742C-82F2-FB53-63D9E6F6EAEE}"/>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00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13</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200" y="487007"/>
            <a:ext cx="10515600" cy="1774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0132CF"/>
                </a:solidFill>
                <a:latin typeface="Century Gothic" panose="020B0502020202020204" pitchFamily="34" charset="0"/>
              </a:rPr>
              <a:t>3. </a:t>
            </a:r>
            <a:r>
              <a:rPr lang="en-US" sz="6000" dirty="0">
                <a:solidFill>
                  <a:srgbClr val="CCFFFF"/>
                </a:solidFill>
                <a:latin typeface="Century Gothic" panose="020B0502020202020204" pitchFamily="34" charset="0"/>
                <a:hlinkClick r:id="rId2" action="ppaction://hlinksldjump"/>
              </a:rPr>
              <a:t>How can I Integrate Moodle into my Teaching?</a:t>
            </a:r>
            <a:endParaRPr lang="en-US" sz="6000" dirty="0">
              <a:solidFill>
                <a:srgbClr val="0132CF"/>
              </a:solidFill>
              <a:latin typeface="Century Gothic" panose="020B0502020202020204" pitchFamily="34" charset="0"/>
            </a:endParaRPr>
          </a:p>
        </p:txBody>
      </p:sp>
      <p:sp>
        <p:nvSpPr>
          <p:cNvPr id="5" name="TextBox 4">
            <a:extLst>
              <a:ext uri="{FF2B5EF4-FFF2-40B4-BE49-F238E27FC236}">
                <a16:creationId xmlns:a16="http://schemas.microsoft.com/office/drawing/2014/main" id="{35852093-4ABD-4186-9CBF-2984ACED47FC}"/>
              </a:ext>
            </a:extLst>
          </p:cNvPr>
          <p:cNvSpPr txBox="1"/>
          <p:nvPr/>
        </p:nvSpPr>
        <p:spPr>
          <a:xfrm>
            <a:off x="739725" y="2748716"/>
            <a:ext cx="7941568" cy="1938992"/>
          </a:xfrm>
          <a:prstGeom prst="rect">
            <a:avLst/>
          </a:prstGeom>
          <a:noFill/>
        </p:spPr>
        <p:txBody>
          <a:bodyPr wrap="square" rtlCol="0">
            <a:spAutoFit/>
          </a:bodyPr>
          <a:lstStyle/>
          <a:p>
            <a:r>
              <a:rPr lang="en-US" sz="2400" dirty="0">
                <a:solidFill>
                  <a:srgbClr val="0070C0"/>
                </a:solidFill>
                <a:latin typeface="Calibri Light" panose="020F0302020204030204" pitchFamily="34" charset="0"/>
                <a:cs typeface="Calibri Light" panose="020F0302020204030204" pitchFamily="34" charset="0"/>
              </a:rPr>
              <a:t>Like any pedagogical method or tool, it takes a little time to learn how to use Moodle and to prepare teaching content to be used with Moodle.</a:t>
            </a:r>
          </a:p>
          <a:p>
            <a:endParaRPr lang="en-US" sz="2400" dirty="0">
              <a:solidFill>
                <a:srgbClr val="0070C0"/>
              </a:solidFill>
              <a:latin typeface="Calibri Light" panose="020F0302020204030204" pitchFamily="34" charset="0"/>
              <a:cs typeface="Calibri Light" panose="020F0302020204030204" pitchFamily="34" charset="0"/>
            </a:endParaRPr>
          </a:p>
          <a:p>
            <a:r>
              <a:rPr lang="en-US" sz="2400" dirty="0">
                <a:solidFill>
                  <a:srgbClr val="0070C0"/>
                </a:solidFill>
                <a:latin typeface="Calibri Light" panose="020F0302020204030204" pitchFamily="34" charset="0"/>
                <a:cs typeface="Calibri Light" panose="020F0302020204030204" pitchFamily="34" charset="0"/>
              </a:rPr>
              <a:t>Here are a few things that you can try:</a:t>
            </a:r>
          </a:p>
        </p:txBody>
      </p:sp>
      <p:pic>
        <p:nvPicPr>
          <p:cNvPr id="6" name="Graphic 5" descr="Laptop">
            <a:extLst>
              <a:ext uri="{FF2B5EF4-FFF2-40B4-BE49-F238E27FC236}">
                <a16:creationId xmlns:a16="http://schemas.microsoft.com/office/drawing/2014/main" id="{22E6010A-4392-4D0C-BA1D-D8B9B3B62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2674" y="2748716"/>
            <a:ext cx="2219601" cy="2219601"/>
          </a:xfrm>
          <a:prstGeom prst="rect">
            <a:avLst/>
          </a:prstGeom>
          <a:effectLst>
            <a:outerShdw blurRad="63500" sx="102000" sy="102000" algn="ctr" rotWithShape="0">
              <a:schemeClr val="accent1">
                <a:alpha val="40000"/>
              </a:schemeClr>
            </a:outerShdw>
          </a:effectLst>
        </p:spPr>
      </p:pic>
      <p:sp>
        <p:nvSpPr>
          <p:cNvPr id="2" name="Rectangle 1">
            <a:extLst>
              <a:ext uri="{FF2B5EF4-FFF2-40B4-BE49-F238E27FC236}">
                <a16:creationId xmlns:a16="http://schemas.microsoft.com/office/drawing/2014/main" id="{6267BBAF-B255-400C-2E27-3B4FE2B47F9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22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1164921" y="776614"/>
            <a:ext cx="10296394" cy="3080775"/>
          </a:xfrm>
          <a:prstGeom prst="rect">
            <a:avLst/>
          </a:prstGeom>
          <a:noFill/>
        </p:spPr>
        <p:txBody>
          <a:bodyPr wrap="square" rtlCol="0">
            <a:spAutoFit/>
          </a:bodyPr>
          <a:lstStyle/>
          <a:p>
            <a:r>
              <a:rPr lang="en-US" sz="2800" b="1" dirty="0">
                <a:solidFill>
                  <a:srgbClr val="0070C0"/>
                </a:solidFill>
                <a:latin typeface="Calibri Light" panose="020F0302020204030204" pitchFamily="34" charset="0"/>
                <a:cs typeface="Calibri Light" panose="020F0302020204030204" pitchFamily="34" charset="0"/>
              </a:rPr>
              <a:t>a. Try setting up a Moodle course</a:t>
            </a:r>
          </a:p>
          <a:p>
            <a:endParaRPr lang="en-US" sz="2800" dirty="0">
              <a:solidFill>
                <a:srgbClr val="0070C0"/>
              </a:solidFill>
              <a:latin typeface="Calibri Light" panose="020F0302020204030204" pitchFamily="34" charset="0"/>
              <a:cs typeface="Calibri Light" panose="020F0302020204030204" pitchFamily="34" charset="0"/>
            </a:endParaRPr>
          </a:p>
          <a:p>
            <a:r>
              <a:rPr lang="en-US" sz="2800" dirty="0">
                <a:solidFill>
                  <a:srgbClr val="0070C0"/>
                </a:solidFill>
                <a:latin typeface="Calibri Light" panose="020F0302020204030204" pitchFamily="34" charset="0"/>
                <a:cs typeface="Calibri Light" panose="020F0302020204030204" pitchFamily="34" charset="0"/>
              </a:rPr>
              <a:t>By default, Moodle courses are set to be ‘invisible’, so you can experiment with settings and activities without worry.</a:t>
            </a:r>
          </a:p>
          <a:p>
            <a:endParaRPr lang="en-US" sz="2800" b="1" dirty="0">
              <a:solidFill>
                <a:srgbClr val="0070C0"/>
              </a:solidFill>
              <a:latin typeface="Calibri Light" panose="020F0302020204030204" pitchFamily="34" charset="0"/>
              <a:cs typeface="Calibri Light" panose="020F0302020204030204" pitchFamily="34" charset="0"/>
            </a:endParaRPr>
          </a:p>
          <a:p>
            <a:r>
              <a:rPr lang="en-US" sz="2800" dirty="0">
                <a:solidFill>
                  <a:srgbClr val="0070C0"/>
                </a:solidFill>
                <a:latin typeface="Calibri Light" panose="020F0302020204030204" pitchFamily="34" charset="0"/>
                <a:cs typeface="Calibri Light" panose="020F0302020204030204" pitchFamily="34" charset="0"/>
              </a:rPr>
              <a:t>To find out how to create a new course in Moodle, see the “Basic Moodle Setup and Use (for Teachers)” on the IT help site.</a:t>
            </a:r>
          </a:p>
        </p:txBody>
      </p:sp>
      <p:sp>
        <p:nvSpPr>
          <p:cNvPr id="2" name="Rectangle 1">
            <a:extLst>
              <a:ext uri="{FF2B5EF4-FFF2-40B4-BE49-F238E27FC236}">
                <a16:creationId xmlns:a16="http://schemas.microsoft.com/office/drawing/2014/main" id="{CEEDC457-F91F-CCFD-6C48-6A0F1C066E7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28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15</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247650" y="406109"/>
            <a:ext cx="6904712" cy="3139321"/>
          </a:xfrm>
          <a:prstGeom prst="rect">
            <a:avLst/>
          </a:prstGeom>
          <a:noFill/>
        </p:spPr>
        <p:txBody>
          <a:bodyPr wrap="square" rtlCol="0">
            <a:spAutoFit/>
          </a:bodyPr>
          <a:lstStyle/>
          <a:p>
            <a:r>
              <a:rPr lang="en-US" sz="2200" b="1" dirty="0">
                <a:solidFill>
                  <a:srgbClr val="0070C0"/>
                </a:solidFill>
                <a:latin typeface="Calibri Light" panose="020F0302020204030204" pitchFamily="34" charset="0"/>
                <a:cs typeface="Calibri Light" panose="020F0302020204030204" pitchFamily="34" charset="0"/>
              </a:rPr>
              <a:t>b. Design a single flipped-classroom lesson</a:t>
            </a:r>
          </a:p>
          <a:p>
            <a:endParaRPr lang="en-US" sz="2200" b="1"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You can design a single week’s lesson with a reading, an interactive video, a quiz, a discussion forum, or whatever you like. </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If your course schedule is somewhat flexible, you can simply have an asynchronous lesson ready in the event that you unexpectedly need to miss a class. </a:t>
            </a:r>
          </a:p>
        </p:txBody>
      </p:sp>
      <p:pic>
        <p:nvPicPr>
          <p:cNvPr id="4" name="Picture 3">
            <a:extLst>
              <a:ext uri="{FF2B5EF4-FFF2-40B4-BE49-F238E27FC236}">
                <a16:creationId xmlns:a16="http://schemas.microsoft.com/office/drawing/2014/main" id="{A6236EA4-2BE9-485A-8C12-B227B70399A4}"/>
              </a:ext>
            </a:extLst>
          </p:cNvPr>
          <p:cNvPicPr>
            <a:picLocks noChangeAspect="1"/>
          </p:cNvPicPr>
          <p:nvPr/>
        </p:nvPicPr>
        <p:blipFill>
          <a:blip r:embed="rId2"/>
          <a:stretch>
            <a:fillRect/>
          </a:stretch>
        </p:blipFill>
        <p:spPr>
          <a:xfrm>
            <a:off x="7682394" y="755069"/>
            <a:ext cx="3831831" cy="2483502"/>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3507F157-B4ED-4988-8CE1-F680FDB12F21}"/>
              </a:ext>
            </a:extLst>
          </p:cNvPr>
          <p:cNvSpPr/>
          <p:nvPr/>
        </p:nvSpPr>
        <p:spPr>
          <a:xfrm>
            <a:off x="247650" y="3755446"/>
            <a:ext cx="11598607" cy="1785104"/>
          </a:xfrm>
          <a:prstGeom prst="rect">
            <a:avLst/>
          </a:prstGeom>
        </p:spPr>
        <p:txBody>
          <a:bodyPr wrap="square">
            <a:spAutoFit/>
          </a:bodyPr>
          <a:lstStyle/>
          <a:p>
            <a:r>
              <a:rPr lang="en-US" sz="2200" dirty="0">
                <a:solidFill>
                  <a:srgbClr val="0070C0"/>
                </a:solidFill>
                <a:latin typeface="Calibri Light" panose="020F0302020204030204" pitchFamily="34" charset="0"/>
                <a:cs typeface="Calibri Light" panose="020F0302020204030204" pitchFamily="34" charset="0"/>
              </a:rPr>
              <a:t>You can explain to students in advance how to sign into Moodle and join your class, or you can save some simple instructions ready to guide them onto Moodle and through your lesson. </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Students can go through the Moodle lesson on their own and be prepared, in the following class, to discuss what they learned.</a:t>
            </a:r>
          </a:p>
        </p:txBody>
      </p:sp>
      <p:sp>
        <p:nvSpPr>
          <p:cNvPr id="2" name="Rectangle 1">
            <a:extLst>
              <a:ext uri="{FF2B5EF4-FFF2-40B4-BE49-F238E27FC236}">
                <a16:creationId xmlns:a16="http://schemas.microsoft.com/office/drawing/2014/main" id="{BDE5E720-37BA-B7CC-2FD8-7AFFF265C81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5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16</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06815" y="1121109"/>
            <a:ext cx="6019068" cy="3416320"/>
          </a:xfrm>
          <a:prstGeom prst="rect">
            <a:avLst/>
          </a:prstGeom>
          <a:noFill/>
        </p:spPr>
        <p:txBody>
          <a:bodyPr wrap="square" rtlCol="0">
            <a:spAutoFit/>
          </a:bodyPr>
          <a:lstStyle/>
          <a:p>
            <a:r>
              <a:rPr lang="en-US" sz="2400" b="1" dirty="0">
                <a:solidFill>
                  <a:srgbClr val="0070C0"/>
                </a:solidFill>
                <a:latin typeface="Calibri Light" panose="020F0302020204030204" pitchFamily="34" charset="0"/>
                <a:cs typeface="Calibri Light" panose="020F0302020204030204" pitchFamily="34" charset="0"/>
              </a:rPr>
              <a:t>c. Slowly integrate new features into your repertoire of pedagogical tools</a:t>
            </a:r>
          </a:p>
          <a:p>
            <a:endParaRPr lang="en-US" sz="2400" b="1" dirty="0">
              <a:solidFill>
                <a:srgbClr val="0070C0"/>
              </a:solidFill>
              <a:latin typeface="Calibri Light" panose="020F0302020204030204" pitchFamily="34" charset="0"/>
              <a:cs typeface="Calibri Light" panose="020F0302020204030204" pitchFamily="34" charset="0"/>
            </a:endParaRPr>
          </a:p>
          <a:p>
            <a:r>
              <a:rPr lang="en-US" sz="2400" dirty="0">
                <a:solidFill>
                  <a:srgbClr val="0070C0"/>
                </a:solidFill>
                <a:latin typeface="Calibri Light" panose="020F0302020204030204" pitchFamily="34" charset="0"/>
                <a:cs typeface="Calibri Light" panose="020F0302020204030204" pitchFamily="34" charset="0"/>
              </a:rPr>
              <a:t>At its most basic, Moodle can be simply used to post documents and links, or to create basic quizzes (for grades or not). You can begin using Moodle’s most basic features for your class and from session to session or year to year, try slowly integrating new tools that interest you.</a:t>
            </a:r>
          </a:p>
        </p:txBody>
      </p:sp>
      <p:pic>
        <p:nvPicPr>
          <p:cNvPr id="2050" name="Picture 2" descr="Desert tortoise Stock Photos, Royalty Free Desert tortoise Images |  Depositphotos">
            <a:extLst>
              <a:ext uri="{FF2B5EF4-FFF2-40B4-BE49-F238E27FC236}">
                <a16:creationId xmlns:a16="http://schemas.microsoft.com/office/drawing/2014/main" id="{69685DD1-857A-44F8-B0DC-8D854B9AE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967" y="1415466"/>
            <a:ext cx="4011666" cy="282760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6A6FAD-6011-71B4-66EC-36A7C4B325B3}"/>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1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198" y="194775"/>
            <a:ext cx="10515600" cy="11768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0132CF"/>
                </a:solidFill>
                <a:latin typeface="Century Gothic" panose="020B0502020202020204" pitchFamily="34" charset="0"/>
              </a:rPr>
              <a:t>1. What is Moodle?</a:t>
            </a:r>
          </a:p>
        </p:txBody>
      </p:sp>
      <p:sp>
        <p:nvSpPr>
          <p:cNvPr id="5" name="TextBox 4">
            <a:extLst>
              <a:ext uri="{FF2B5EF4-FFF2-40B4-BE49-F238E27FC236}">
                <a16:creationId xmlns:a16="http://schemas.microsoft.com/office/drawing/2014/main" id="{35852093-4ABD-4186-9CBF-2984ACED47FC}"/>
              </a:ext>
            </a:extLst>
          </p:cNvPr>
          <p:cNvSpPr txBox="1"/>
          <p:nvPr/>
        </p:nvSpPr>
        <p:spPr>
          <a:xfrm>
            <a:off x="831937" y="1612570"/>
            <a:ext cx="6322258" cy="3477875"/>
          </a:xfrm>
          <a:prstGeom prst="rect">
            <a:avLst/>
          </a:prstGeom>
          <a:noFill/>
        </p:spPr>
        <p:txBody>
          <a:bodyPr wrap="square" rtlCol="0">
            <a:spAutoFit/>
          </a:bodyPr>
          <a:lstStyle/>
          <a:p>
            <a:r>
              <a:rPr lang="en-US" sz="2200" b="1" dirty="0">
                <a:solidFill>
                  <a:srgbClr val="0070C0"/>
                </a:solidFill>
                <a:latin typeface="Calibri Light" panose="020F0302020204030204" pitchFamily="34" charset="0"/>
                <a:cs typeface="Calibri Light" panose="020F0302020204030204" pitchFamily="34" charset="0"/>
              </a:rPr>
              <a:t>Moodle is a Learning Management System (LMS)</a:t>
            </a:r>
            <a:r>
              <a:rPr lang="en-US" sz="2200" dirty="0">
                <a:solidFill>
                  <a:srgbClr val="0070C0"/>
                </a:solidFill>
                <a:latin typeface="Calibri Light" panose="020F0302020204030204" pitchFamily="34" charset="0"/>
                <a:cs typeface="Calibri Light" panose="020F0302020204030204" pitchFamily="34" charset="0"/>
              </a:rPr>
              <a:t>.</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Similar to Blackboard, Canvas, or </a:t>
            </a:r>
            <a:r>
              <a:rPr lang="en-US" sz="2200" dirty="0" err="1">
                <a:solidFill>
                  <a:srgbClr val="0070C0"/>
                </a:solidFill>
                <a:latin typeface="Calibri Light" panose="020F0302020204030204" pitchFamily="34" charset="0"/>
                <a:cs typeface="Calibri Light" panose="020F0302020204030204" pitchFamily="34" charset="0"/>
              </a:rPr>
              <a:t>Omnivox</a:t>
            </a:r>
            <a:r>
              <a:rPr lang="en-US" sz="2200" dirty="0">
                <a:solidFill>
                  <a:srgbClr val="0070C0"/>
                </a:solidFill>
                <a:latin typeface="Calibri Light" panose="020F0302020204030204" pitchFamily="34" charset="0"/>
                <a:cs typeface="Calibri Light" panose="020F0302020204030204" pitchFamily="34" charset="0"/>
              </a:rPr>
              <a:t>, Moodle is simply a platform that allows instructors to manage a class and class activities.</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Different from </a:t>
            </a:r>
            <a:r>
              <a:rPr lang="en-US" sz="2200" dirty="0" err="1">
                <a:solidFill>
                  <a:srgbClr val="0070C0"/>
                </a:solidFill>
                <a:latin typeface="Calibri Light" panose="020F0302020204030204" pitchFamily="34" charset="0"/>
                <a:cs typeface="Calibri Light" panose="020F0302020204030204" pitchFamily="34" charset="0"/>
              </a:rPr>
              <a:t>Omnivox</a:t>
            </a:r>
            <a:r>
              <a:rPr lang="en-US" sz="2200" dirty="0">
                <a:solidFill>
                  <a:srgbClr val="0070C0"/>
                </a:solidFill>
                <a:latin typeface="Calibri Light" panose="020F0302020204030204" pitchFamily="34" charset="0"/>
                <a:cs typeface="Calibri Light" panose="020F0302020204030204" pitchFamily="34" charset="0"/>
              </a:rPr>
              <a:t>, Moodle allows for a </a:t>
            </a:r>
            <a:r>
              <a:rPr lang="en-US" sz="2200" b="1" dirty="0">
                <a:solidFill>
                  <a:srgbClr val="0070C0"/>
                </a:solidFill>
                <a:latin typeface="Calibri Light" panose="020F0302020204030204" pitchFamily="34" charset="0"/>
                <a:cs typeface="Calibri Light" panose="020F0302020204030204" pitchFamily="34" charset="0"/>
              </a:rPr>
              <a:t>wider-range of layout options. It also allows for the integration of online quizzes and other interactive activities</a:t>
            </a:r>
            <a:r>
              <a:rPr lang="en-US" sz="2200" dirty="0">
                <a:solidFill>
                  <a:srgbClr val="0070C0"/>
                </a:solidFill>
                <a:latin typeface="Calibri Light" panose="020F0302020204030204" pitchFamily="34" charset="0"/>
                <a:cs typeface="Calibri Light" panose="020F0302020204030204" pitchFamily="34" charset="0"/>
              </a:rPr>
              <a:t>. </a:t>
            </a:r>
          </a:p>
        </p:txBody>
      </p:sp>
      <p:pic>
        <p:nvPicPr>
          <p:cNvPr id="10" name="Picture 9">
            <a:extLst>
              <a:ext uri="{FF2B5EF4-FFF2-40B4-BE49-F238E27FC236}">
                <a16:creationId xmlns:a16="http://schemas.microsoft.com/office/drawing/2014/main" id="{C9B6DF90-F7F6-4410-AAA6-940A386DC4FB}"/>
              </a:ext>
            </a:extLst>
          </p:cNvPr>
          <p:cNvPicPr>
            <a:picLocks noChangeAspect="1"/>
          </p:cNvPicPr>
          <p:nvPr/>
        </p:nvPicPr>
        <p:blipFill>
          <a:blip r:embed="rId2"/>
          <a:stretch>
            <a:fillRect/>
          </a:stretch>
        </p:blipFill>
        <p:spPr>
          <a:xfrm>
            <a:off x="7748551" y="1602755"/>
            <a:ext cx="3822527" cy="2751866"/>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4CE44D2E-79D5-56E6-A05A-3BA37CEA3E8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51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2F0A50-EBC1-5475-B655-9BC1B0650078}"/>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02B090F-031F-42E8-AF92-1BDF72266B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7345" y="203231"/>
            <a:ext cx="5092076" cy="6496539"/>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EB232EA3-A4AE-42ED-8A48-55A5614F3DA3}"/>
              </a:ext>
            </a:extLst>
          </p:cNvPr>
          <p:cNvSpPr/>
          <p:nvPr/>
        </p:nvSpPr>
        <p:spPr>
          <a:xfrm>
            <a:off x="7507461" y="413050"/>
            <a:ext cx="4220307" cy="4844750"/>
          </a:xfrm>
          <a:prstGeom prst="rect">
            <a:avLst/>
          </a:prstGeom>
          <a:solidFill>
            <a:srgbClr val="F9F9F9"/>
          </a:solidFill>
          <a:ln>
            <a:solidFill>
              <a:srgbClr val="F9F9F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a:endParaRPr lang="en-US" sz="2000" dirty="0">
              <a:solidFill>
                <a:srgbClr val="0070C0"/>
              </a:solidFill>
              <a:latin typeface="+mj-lt"/>
            </a:endParaRPr>
          </a:p>
          <a:p>
            <a:pPr marL="182563"/>
            <a:r>
              <a:rPr lang="en-US" sz="2000" dirty="0">
                <a:solidFill>
                  <a:srgbClr val="0070C0"/>
                </a:solidFill>
                <a:latin typeface="+mj-lt"/>
              </a:rPr>
              <a:t>In this setting, the Moodle course is arranged by </a:t>
            </a:r>
            <a:r>
              <a:rPr lang="en-US" sz="2000" b="1" dirty="0">
                <a:solidFill>
                  <a:srgbClr val="0070C0"/>
                </a:solidFill>
                <a:latin typeface="+mj-lt"/>
              </a:rPr>
              <a:t>Weeks or Lessons</a:t>
            </a:r>
            <a:r>
              <a:rPr lang="en-US" sz="2000" dirty="0">
                <a:solidFill>
                  <a:srgbClr val="0070C0"/>
                </a:solidFill>
                <a:latin typeface="+mj-lt"/>
              </a:rPr>
              <a:t>. (The labels can be customized.)</a:t>
            </a:r>
          </a:p>
          <a:p>
            <a:pPr marL="182563"/>
            <a:endParaRPr lang="en-US" sz="2000" dirty="0">
              <a:solidFill>
                <a:srgbClr val="0070C0"/>
              </a:solidFill>
              <a:latin typeface="+mj-lt"/>
            </a:endParaRPr>
          </a:p>
          <a:p>
            <a:pPr marL="182563"/>
            <a:r>
              <a:rPr lang="en-US" sz="2000" dirty="0">
                <a:solidFill>
                  <a:srgbClr val="0070C0"/>
                </a:solidFill>
                <a:latin typeface="+mj-lt"/>
              </a:rPr>
              <a:t>Each section can be used to guide the student through a series of activities: A reading, an activity, and a forum contribution, etc. As few or many items as the teacher likes can be included.</a:t>
            </a:r>
          </a:p>
          <a:p>
            <a:pPr marL="182563"/>
            <a:endParaRPr lang="en-US" sz="2000" dirty="0">
              <a:solidFill>
                <a:srgbClr val="0070C0"/>
              </a:solidFill>
              <a:latin typeface="+mj-lt"/>
            </a:endParaRPr>
          </a:p>
          <a:p>
            <a:pPr marL="182563"/>
            <a:r>
              <a:rPr lang="en-US" sz="2000" dirty="0">
                <a:solidFill>
                  <a:srgbClr val="0070C0"/>
                </a:solidFill>
                <a:latin typeface="+mj-lt"/>
              </a:rPr>
              <a:t>Alternatively, the course page can also be organized by topics or other criteria.</a:t>
            </a:r>
          </a:p>
        </p:txBody>
      </p:sp>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3</a:t>
            </a:fld>
            <a:endParaRPr lang="en-US" dirty="0"/>
          </a:p>
        </p:txBody>
      </p:sp>
      <p:cxnSp>
        <p:nvCxnSpPr>
          <p:cNvPr id="11" name="Straight Connector 10">
            <a:extLst>
              <a:ext uri="{FF2B5EF4-FFF2-40B4-BE49-F238E27FC236}">
                <a16:creationId xmlns:a16="http://schemas.microsoft.com/office/drawing/2014/main" id="{C4522DE6-AC6F-41A7-A19E-45CD03C90A8D}"/>
              </a:ext>
            </a:extLst>
          </p:cNvPr>
          <p:cNvCxnSpPr/>
          <p:nvPr/>
        </p:nvCxnSpPr>
        <p:spPr>
          <a:xfrm>
            <a:off x="975947" y="1707467"/>
            <a:ext cx="19835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ight Brace 16">
            <a:extLst>
              <a:ext uri="{FF2B5EF4-FFF2-40B4-BE49-F238E27FC236}">
                <a16:creationId xmlns:a16="http://schemas.microsoft.com/office/drawing/2014/main" id="{B276AFE7-837D-4E4E-AEE6-603999DB16C6}"/>
              </a:ext>
            </a:extLst>
          </p:cNvPr>
          <p:cNvSpPr/>
          <p:nvPr/>
        </p:nvSpPr>
        <p:spPr>
          <a:xfrm>
            <a:off x="4252706" y="1413445"/>
            <a:ext cx="701626" cy="4076109"/>
          </a:xfrm>
          <a:prstGeom prst="rightBrace">
            <a:avLst>
              <a:gd name="adj1" fmla="val 8333"/>
              <a:gd name="adj2" fmla="val 50841"/>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1463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4</a:t>
            </a:fld>
            <a:endParaRPr lang="en-US" dirty="0"/>
          </a:p>
        </p:txBody>
      </p:sp>
      <p:sp>
        <p:nvSpPr>
          <p:cNvPr id="10" name="TextBox 9">
            <a:extLst>
              <a:ext uri="{FF2B5EF4-FFF2-40B4-BE49-F238E27FC236}">
                <a16:creationId xmlns:a16="http://schemas.microsoft.com/office/drawing/2014/main" id="{7FBA1898-8C29-4E98-8A8A-D54B9D94A5F8}"/>
              </a:ext>
            </a:extLst>
          </p:cNvPr>
          <p:cNvSpPr txBox="1"/>
          <p:nvPr/>
        </p:nvSpPr>
        <p:spPr>
          <a:xfrm>
            <a:off x="680444" y="956603"/>
            <a:ext cx="4994031" cy="3816429"/>
          </a:xfrm>
          <a:prstGeom prst="rect">
            <a:avLst/>
          </a:prstGeom>
          <a:noFill/>
        </p:spPr>
        <p:txBody>
          <a:bodyPr wrap="square" rtlCol="0">
            <a:spAutoFit/>
          </a:bodyPr>
          <a:lstStyle/>
          <a:p>
            <a:r>
              <a:rPr lang="en-US" sz="2200" dirty="0">
                <a:solidFill>
                  <a:srgbClr val="0070C0"/>
                </a:solidFill>
                <a:latin typeface="Calibri Light" panose="020F0302020204030204" pitchFamily="34" charset="0"/>
                <a:cs typeface="Calibri Light" panose="020F0302020204030204" pitchFamily="34" charset="0"/>
              </a:rPr>
              <a:t>Many of the features available in Moodle are also available in various forms in </a:t>
            </a:r>
            <a:r>
              <a:rPr lang="en-US" sz="2200" dirty="0" err="1">
                <a:solidFill>
                  <a:srgbClr val="0070C0"/>
                </a:solidFill>
                <a:latin typeface="Calibri Light" panose="020F0302020204030204" pitchFamily="34" charset="0"/>
                <a:cs typeface="Calibri Light" panose="020F0302020204030204" pitchFamily="34" charset="0"/>
              </a:rPr>
              <a:t>Omnivox</a:t>
            </a:r>
            <a:r>
              <a:rPr lang="en-US" sz="2200" dirty="0">
                <a:solidFill>
                  <a:srgbClr val="0070C0"/>
                </a:solidFill>
                <a:latin typeface="Calibri Light" panose="020F0302020204030204" pitchFamily="34" charset="0"/>
                <a:cs typeface="Calibri Light" panose="020F0302020204030204" pitchFamily="34" charset="0"/>
              </a:rPr>
              <a:t>:</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You can maintain a gradebook, add assignment drop boxes, post documents and links, and host a forum.</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b="1" dirty="0">
                <a:solidFill>
                  <a:srgbClr val="0070C0"/>
                </a:solidFill>
                <a:latin typeface="Calibri Light" panose="020F0302020204030204" pitchFamily="34" charset="0"/>
                <a:cs typeface="Calibri Light" panose="020F0302020204030204" pitchFamily="34" charset="0"/>
              </a:rPr>
              <a:t>The advantage of Moodle is its adaptable layout and the availability of integrated quizzes and various learning activities.</a:t>
            </a:r>
          </a:p>
        </p:txBody>
      </p:sp>
      <p:pic>
        <p:nvPicPr>
          <p:cNvPr id="4" name="Picture 3">
            <a:extLst>
              <a:ext uri="{FF2B5EF4-FFF2-40B4-BE49-F238E27FC236}">
                <a16:creationId xmlns:a16="http://schemas.microsoft.com/office/drawing/2014/main" id="{A122D225-2FC6-4444-8FE8-427D2D9081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26960" y="312202"/>
            <a:ext cx="5740250" cy="6353671"/>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E0BB811D-2CF0-550E-37E0-13F59A2F8F5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04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E4579-B2B0-1409-518B-7C6FBBE49135}"/>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5</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198" y="377654"/>
            <a:ext cx="10515600" cy="11697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0132CF"/>
                </a:solidFill>
                <a:latin typeface="Century Gothic" panose="020B0502020202020204" pitchFamily="34" charset="0"/>
              </a:rPr>
              <a:t>2. What Can Moodle Do?</a:t>
            </a:r>
          </a:p>
        </p:txBody>
      </p:sp>
      <p:sp>
        <p:nvSpPr>
          <p:cNvPr id="5" name="TextBox 4">
            <a:extLst>
              <a:ext uri="{FF2B5EF4-FFF2-40B4-BE49-F238E27FC236}">
                <a16:creationId xmlns:a16="http://schemas.microsoft.com/office/drawing/2014/main" id="{35852093-4ABD-4186-9CBF-2984ACED47FC}"/>
              </a:ext>
            </a:extLst>
          </p:cNvPr>
          <p:cNvSpPr txBox="1"/>
          <p:nvPr/>
        </p:nvSpPr>
        <p:spPr>
          <a:xfrm>
            <a:off x="838198" y="1751617"/>
            <a:ext cx="10401888" cy="3354765"/>
          </a:xfrm>
          <a:prstGeom prst="rect">
            <a:avLst/>
          </a:prstGeom>
          <a:noFill/>
        </p:spPr>
        <p:txBody>
          <a:bodyPr wrap="square" rtlCol="0">
            <a:spAutoFit/>
          </a:bodyPr>
          <a:lstStyle/>
          <a:p>
            <a:r>
              <a:rPr lang="en-US" sz="2200" dirty="0">
                <a:solidFill>
                  <a:srgbClr val="0070C0"/>
                </a:solidFill>
                <a:latin typeface="Calibri Light" panose="020F0302020204030204" pitchFamily="34" charset="0"/>
                <a:cs typeface="Calibri Light" panose="020F0302020204030204" pitchFamily="34" charset="0"/>
              </a:rPr>
              <a:t>Moodle has tools to create:</a:t>
            </a:r>
            <a:r>
              <a:rPr lang="en-US" sz="2200" b="1" dirty="0">
                <a:solidFill>
                  <a:srgbClr val="0070C0"/>
                </a:solidFill>
                <a:latin typeface="Calibri Light" panose="020F0302020204030204" pitchFamily="34" charset="0"/>
                <a:cs typeface="Calibri Light" panose="020F0302020204030204" pitchFamily="34" charset="0"/>
              </a:rPr>
              <a:t> </a:t>
            </a:r>
          </a:p>
          <a:p>
            <a:endParaRPr lang="en-US" sz="2200" b="1" dirty="0">
              <a:solidFill>
                <a:srgbClr val="0070C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800" b="1" dirty="0">
                <a:solidFill>
                  <a:srgbClr val="0070C0"/>
                </a:solidFill>
                <a:latin typeface="Calibri Light" panose="020F0302020204030204" pitchFamily="34" charset="0"/>
                <a:cs typeface="Calibri Light" panose="020F0302020204030204" pitchFamily="34" charset="0"/>
              </a:rPr>
              <a:t>Surveys</a:t>
            </a:r>
            <a:r>
              <a:rPr lang="en-US" sz="2800" dirty="0">
                <a:solidFill>
                  <a:srgbClr val="0070C0"/>
                </a:solidFill>
                <a:latin typeface="Calibri Light" panose="020F0302020204030204" pitchFamily="34" charset="0"/>
                <a:cs typeface="Calibri Light" panose="020F0302020204030204" pitchFamily="34" charset="0"/>
              </a:rPr>
              <a:t> for student feedback;</a:t>
            </a:r>
          </a:p>
          <a:p>
            <a:pPr marL="342900" indent="-342900">
              <a:buFont typeface="Arial" panose="020B0604020202020204" pitchFamily="34" charset="0"/>
              <a:buChar char="•"/>
            </a:pPr>
            <a:r>
              <a:rPr lang="en-US" sz="2800" b="1" dirty="0">
                <a:solidFill>
                  <a:srgbClr val="0070C0"/>
                </a:solidFill>
                <a:latin typeface="Calibri Light" panose="020F0302020204030204" pitchFamily="34" charset="0"/>
                <a:cs typeface="Calibri Light" panose="020F0302020204030204" pitchFamily="34" charset="0"/>
              </a:rPr>
              <a:t>Interactive glossaries</a:t>
            </a:r>
            <a:r>
              <a:rPr lang="en-US" sz="2800" dirty="0">
                <a:solidFill>
                  <a:srgbClr val="0070C0"/>
                </a:solidFill>
                <a:latin typeface="Calibri Light" panose="020F0302020204030204" pitchFamily="34" charset="0"/>
                <a:cs typeface="Calibri Light" panose="020F0302020204030204" pitchFamily="34" charset="0"/>
              </a:rPr>
              <a:t> of class terms to which students can contribute;</a:t>
            </a:r>
          </a:p>
          <a:p>
            <a:pPr marL="342900" indent="-342900">
              <a:buFont typeface="Arial" panose="020B0604020202020204" pitchFamily="34" charset="0"/>
              <a:buChar char="•"/>
            </a:pPr>
            <a:r>
              <a:rPr lang="en-US" sz="2800" b="1" dirty="0">
                <a:solidFill>
                  <a:srgbClr val="0070C0"/>
                </a:solidFill>
                <a:latin typeface="Calibri Light" panose="020F0302020204030204" pitchFamily="34" charset="0"/>
                <a:cs typeface="Calibri Light" panose="020F0302020204030204" pitchFamily="34" charset="0"/>
              </a:rPr>
              <a:t>Quizzes </a:t>
            </a:r>
            <a:r>
              <a:rPr lang="en-US" sz="2800" dirty="0">
                <a:solidFill>
                  <a:srgbClr val="0070C0"/>
                </a:solidFill>
                <a:latin typeface="Calibri Light" panose="020F0302020204030204" pitchFamily="34" charset="0"/>
                <a:cs typeface="Calibri Light" panose="020F0302020204030204" pitchFamily="34" charset="0"/>
              </a:rPr>
              <a:t>with many kinds of question formats;</a:t>
            </a:r>
          </a:p>
          <a:p>
            <a:pPr marL="342900" indent="-342900">
              <a:buFont typeface="Arial" panose="020B0604020202020204" pitchFamily="34" charset="0"/>
              <a:buChar char="•"/>
            </a:pPr>
            <a:r>
              <a:rPr lang="en-US" sz="2800" b="1" dirty="0">
                <a:solidFill>
                  <a:srgbClr val="0070C0"/>
                </a:solidFill>
                <a:latin typeface="Calibri Light" panose="020F0302020204030204" pitchFamily="34" charset="0"/>
                <a:cs typeface="Calibri Light" panose="020F0302020204030204" pitchFamily="34" charset="0"/>
              </a:rPr>
              <a:t>Drag and Drop</a:t>
            </a:r>
            <a:r>
              <a:rPr lang="en-US" sz="2800" dirty="0">
                <a:solidFill>
                  <a:srgbClr val="0070C0"/>
                </a:solidFill>
                <a:latin typeface="Calibri Light" panose="020F0302020204030204" pitchFamily="34" charset="0"/>
                <a:cs typeface="Calibri Light" panose="020F0302020204030204" pitchFamily="34" charset="0"/>
              </a:rPr>
              <a:t> exercises for studying terms and other content;</a:t>
            </a:r>
          </a:p>
          <a:p>
            <a:pPr marL="342900" indent="-342900">
              <a:buFont typeface="Arial" panose="020B0604020202020204" pitchFamily="34" charset="0"/>
              <a:buChar char="•"/>
            </a:pPr>
            <a:r>
              <a:rPr lang="en-US" sz="2800" b="1" dirty="0">
                <a:solidFill>
                  <a:srgbClr val="0070C0"/>
                </a:solidFill>
                <a:latin typeface="Calibri Light" panose="020F0302020204030204" pitchFamily="34" charset="0"/>
                <a:cs typeface="Calibri Light" panose="020F0302020204030204" pitchFamily="34" charset="0"/>
              </a:rPr>
              <a:t>Listening and speaking exercises;</a:t>
            </a:r>
            <a:endParaRPr lang="en-US" sz="2800" dirty="0">
              <a:solidFill>
                <a:srgbClr val="0070C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800" b="1" dirty="0">
                <a:solidFill>
                  <a:srgbClr val="0070C0"/>
                </a:solidFill>
                <a:latin typeface="Calibri Light" panose="020F0302020204030204" pitchFamily="34" charset="0"/>
                <a:cs typeface="Calibri Light" panose="020F0302020204030204" pitchFamily="34" charset="0"/>
              </a:rPr>
              <a:t>Interactive Videos.</a:t>
            </a:r>
          </a:p>
        </p:txBody>
      </p:sp>
    </p:spTree>
    <p:extLst>
      <p:ext uri="{BB962C8B-B14F-4D97-AF65-F5344CB8AC3E}">
        <p14:creationId xmlns:p14="http://schemas.microsoft.com/office/powerpoint/2010/main" val="105719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6</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44039" y="420113"/>
            <a:ext cx="4684542" cy="5940088"/>
          </a:xfrm>
          <a:prstGeom prst="rect">
            <a:avLst/>
          </a:prstGeom>
          <a:noFill/>
        </p:spPr>
        <p:txBody>
          <a:bodyPr wrap="square" rtlCol="0">
            <a:spAutoFit/>
          </a:bodyPr>
          <a:lstStyle/>
          <a:p>
            <a:r>
              <a:rPr lang="en-US" sz="1900" b="1" dirty="0">
                <a:solidFill>
                  <a:srgbClr val="0070C0"/>
                </a:solidFill>
                <a:latin typeface="Calibri Light" panose="020F0302020204030204" pitchFamily="34" charset="0"/>
                <a:cs typeface="Calibri Light" panose="020F0302020204030204" pitchFamily="34" charset="0"/>
              </a:rPr>
              <a:t>Interactive Quizzes</a:t>
            </a:r>
            <a:endParaRPr lang="en-US" sz="1900" dirty="0">
              <a:solidFill>
                <a:srgbClr val="0070C0"/>
              </a:solidFill>
              <a:latin typeface="Calibri Light" panose="020F0302020204030204" pitchFamily="34" charset="0"/>
              <a:cs typeface="Calibri Light" panose="020F0302020204030204" pitchFamily="34" charset="0"/>
            </a:endParaRPr>
          </a:p>
          <a:p>
            <a:endParaRPr lang="en-US" sz="1900" b="1" dirty="0">
              <a:solidFill>
                <a:srgbClr val="0070C0"/>
              </a:solidFill>
              <a:latin typeface="Calibri Light" panose="020F0302020204030204" pitchFamily="34" charset="0"/>
              <a:cs typeface="Calibri Light" panose="020F0302020204030204" pitchFamily="34" charset="0"/>
            </a:endParaRPr>
          </a:p>
          <a:p>
            <a:r>
              <a:rPr lang="en-US" sz="1900" dirty="0">
                <a:solidFill>
                  <a:srgbClr val="0070C0"/>
                </a:solidFill>
                <a:latin typeface="Calibri Light" panose="020F0302020204030204" pitchFamily="34" charset="0"/>
                <a:cs typeface="Calibri Light" panose="020F0302020204030204" pitchFamily="34" charset="0"/>
              </a:rPr>
              <a:t>Traditional quizzes can be set up with multiple choice, fill in the blank, and matching questions, all of which can be set to be automatically graded. Manually-graded written response questions can also be included. (</a:t>
            </a:r>
            <a:r>
              <a:rPr lang="en-US" sz="1900" i="1" dirty="0">
                <a:solidFill>
                  <a:srgbClr val="0070C0"/>
                </a:solidFill>
                <a:latin typeface="Calibri Light" panose="020F0302020204030204" pitchFamily="34" charset="0"/>
                <a:cs typeface="Calibri Light" panose="020F0302020204030204" pitchFamily="34" charset="0"/>
              </a:rPr>
              <a:t>In fact, there is a way to create automatically graded long-answer questions for certain situations!</a:t>
            </a:r>
            <a:r>
              <a:rPr lang="en-US" sz="1900" dirty="0">
                <a:solidFill>
                  <a:srgbClr val="0070C0"/>
                </a:solidFill>
                <a:latin typeface="Calibri Light" panose="020F0302020204030204" pitchFamily="34" charset="0"/>
                <a:cs typeface="Calibri Light" panose="020F0302020204030204" pitchFamily="34" charset="0"/>
              </a:rPr>
              <a:t>)</a:t>
            </a:r>
          </a:p>
          <a:p>
            <a:endParaRPr lang="en-US" sz="1900" dirty="0">
              <a:solidFill>
                <a:srgbClr val="0070C0"/>
              </a:solidFill>
              <a:latin typeface="Calibri Light" panose="020F0302020204030204" pitchFamily="34" charset="0"/>
              <a:cs typeface="Calibri Light" panose="020F0302020204030204" pitchFamily="34" charset="0"/>
            </a:endParaRPr>
          </a:p>
          <a:p>
            <a:r>
              <a:rPr lang="en-US" sz="1900" dirty="0">
                <a:solidFill>
                  <a:srgbClr val="0070C0"/>
                </a:solidFill>
                <a:latin typeface="Calibri Light" panose="020F0302020204030204" pitchFamily="34" charset="0"/>
                <a:cs typeface="Calibri Light" panose="020F0302020204030204" pitchFamily="34" charset="0"/>
              </a:rPr>
              <a:t>The instructor can customize several quiz parameters: Quizzes can be graded in various ways or not graded; students can be allowed to write quizzes once or many times; the points-value of each question can be adjusted independently; etc.</a:t>
            </a:r>
          </a:p>
          <a:p>
            <a:endParaRPr lang="en-US" sz="1900" dirty="0">
              <a:solidFill>
                <a:srgbClr val="0070C0"/>
              </a:solidFill>
              <a:latin typeface="Calibri Light" panose="020F0302020204030204" pitchFamily="34" charset="0"/>
              <a:cs typeface="Calibri Light" panose="020F0302020204030204" pitchFamily="34" charset="0"/>
            </a:endParaRPr>
          </a:p>
          <a:p>
            <a:r>
              <a:rPr lang="en-US" sz="1900" b="1" dirty="0">
                <a:solidFill>
                  <a:srgbClr val="0070C0"/>
                </a:solidFill>
                <a:latin typeface="Calibri Light" panose="020F0302020204030204" pitchFamily="34" charset="0"/>
                <a:cs typeface="Calibri Light" panose="020F0302020204030204" pitchFamily="34" charset="0"/>
              </a:rPr>
              <a:t>Individual response feedback can also be customized and automated.</a:t>
            </a:r>
          </a:p>
        </p:txBody>
      </p:sp>
      <p:pic>
        <p:nvPicPr>
          <p:cNvPr id="2" name="Picture 1">
            <a:extLst>
              <a:ext uri="{FF2B5EF4-FFF2-40B4-BE49-F238E27FC236}">
                <a16:creationId xmlns:a16="http://schemas.microsoft.com/office/drawing/2014/main" id="{A04821BD-1FCB-4DDC-99D9-F84556C486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4650" y="420113"/>
            <a:ext cx="6118707" cy="5755219"/>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DDBC39A3-287D-6D95-1541-890DB7028FBD}"/>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64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7</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449480" y="737944"/>
            <a:ext cx="2556576" cy="1785104"/>
          </a:xfrm>
          <a:prstGeom prst="rect">
            <a:avLst/>
          </a:prstGeom>
          <a:noFill/>
        </p:spPr>
        <p:txBody>
          <a:bodyPr wrap="square" rtlCol="0">
            <a:spAutoFit/>
          </a:bodyPr>
          <a:lstStyle/>
          <a:p>
            <a:r>
              <a:rPr lang="en-US" sz="2200" b="1" dirty="0">
                <a:solidFill>
                  <a:srgbClr val="0070C0"/>
                </a:solidFill>
                <a:latin typeface="Calibri Light" panose="020F0302020204030204" pitchFamily="34" charset="0"/>
                <a:cs typeface="Calibri Light" panose="020F0302020204030204" pitchFamily="34" charset="0"/>
              </a:rPr>
              <a:t>Numerical</a:t>
            </a:r>
            <a:r>
              <a:rPr lang="en-US" sz="2200" dirty="0">
                <a:solidFill>
                  <a:srgbClr val="0070C0"/>
                </a:solidFill>
                <a:latin typeface="Calibri Light" panose="020F0302020204030204" pitchFamily="34" charset="0"/>
                <a:cs typeface="Calibri Light" panose="020F0302020204030204" pitchFamily="34" charset="0"/>
              </a:rPr>
              <a:t>, </a:t>
            </a:r>
            <a:r>
              <a:rPr lang="en-US" sz="2200" b="1" dirty="0">
                <a:solidFill>
                  <a:srgbClr val="0070C0"/>
                </a:solidFill>
                <a:latin typeface="Calibri Light" panose="020F0302020204030204" pitchFamily="34" charset="0"/>
                <a:cs typeface="Calibri Light" panose="020F0302020204030204" pitchFamily="34" charset="0"/>
              </a:rPr>
              <a:t>True and False</a:t>
            </a:r>
            <a:r>
              <a:rPr lang="en-US" sz="2200" dirty="0">
                <a:solidFill>
                  <a:srgbClr val="0070C0"/>
                </a:solidFill>
                <a:latin typeface="Calibri Light" panose="020F0302020204030204" pitchFamily="34" charset="0"/>
                <a:cs typeface="Calibri Light" panose="020F0302020204030204" pitchFamily="34" charset="0"/>
              </a:rPr>
              <a:t>, and </a:t>
            </a:r>
            <a:r>
              <a:rPr lang="en-US" sz="2200" b="1" dirty="0">
                <a:solidFill>
                  <a:srgbClr val="0070C0"/>
                </a:solidFill>
                <a:latin typeface="Calibri Light" panose="020F0302020204030204" pitchFamily="34" charset="0"/>
                <a:cs typeface="Calibri Light" panose="020F0302020204030204" pitchFamily="34" charset="0"/>
              </a:rPr>
              <a:t>Matching</a:t>
            </a:r>
            <a:r>
              <a:rPr lang="en-US" sz="2200" dirty="0">
                <a:solidFill>
                  <a:srgbClr val="0070C0"/>
                </a:solidFill>
                <a:latin typeface="Calibri Light" panose="020F0302020204030204" pitchFamily="34" charset="0"/>
                <a:cs typeface="Calibri Light" panose="020F0302020204030204" pitchFamily="34" charset="0"/>
              </a:rPr>
              <a:t> questions can all be created in Moodle quizzes.</a:t>
            </a:r>
          </a:p>
        </p:txBody>
      </p:sp>
      <p:pic>
        <p:nvPicPr>
          <p:cNvPr id="2" name="Picture 1">
            <a:extLst>
              <a:ext uri="{FF2B5EF4-FFF2-40B4-BE49-F238E27FC236}">
                <a16:creationId xmlns:a16="http://schemas.microsoft.com/office/drawing/2014/main" id="{A04821BD-1FCB-4DDC-99D9-F84556C486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35121" y="411708"/>
            <a:ext cx="6268129" cy="6071603"/>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EFA73DA0-C7A1-7654-200F-CD7F3B02DFC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12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8</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48641" y="530746"/>
            <a:ext cx="4684542" cy="5847755"/>
          </a:xfrm>
          <a:prstGeom prst="rect">
            <a:avLst/>
          </a:prstGeom>
          <a:noFill/>
        </p:spPr>
        <p:txBody>
          <a:bodyPr wrap="square" rtlCol="0">
            <a:spAutoFit/>
          </a:bodyPr>
          <a:lstStyle/>
          <a:p>
            <a:r>
              <a:rPr lang="en-US" sz="2200" b="1" dirty="0">
                <a:solidFill>
                  <a:srgbClr val="0070C0"/>
                </a:solidFill>
                <a:latin typeface="Calibri Light" panose="020F0302020204030204" pitchFamily="34" charset="0"/>
                <a:cs typeface="Calibri Light" panose="020F0302020204030204" pitchFamily="34" charset="0"/>
              </a:rPr>
              <a:t>Diverse Activities</a:t>
            </a:r>
            <a:endParaRPr lang="en-US" sz="2200" dirty="0">
              <a:solidFill>
                <a:srgbClr val="0070C0"/>
              </a:solidFill>
              <a:latin typeface="Calibri Light" panose="020F0302020204030204" pitchFamily="34" charset="0"/>
              <a:cs typeface="Calibri Light" panose="020F0302020204030204" pitchFamily="34" charset="0"/>
            </a:endParaRPr>
          </a:p>
          <a:p>
            <a:endParaRPr lang="en-US" sz="2200" b="1"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Through an integrated tool called </a:t>
            </a:r>
            <a:r>
              <a:rPr lang="en-US" sz="2200" b="1" dirty="0">
                <a:solidFill>
                  <a:srgbClr val="0070C0"/>
                </a:solidFill>
                <a:latin typeface="Calibri Light" panose="020F0302020204030204" pitchFamily="34" charset="0"/>
                <a:cs typeface="Calibri Light" panose="020F0302020204030204" pitchFamily="34" charset="0"/>
              </a:rPr>
              <a:t>H5P</a:t>
            </a:r>
            <a:r>
              <a:rPr lang="en-US" sz="2200" dirty="0">
                <a:solidFill>
                  <a:srgbClr val="0070C0"/>
                </a:solidFill>
                <a:latin typeface="Calibri Light" panose="020F0302020204030204" pitchFamily="34" charset="0"/>
                <a:cs typeface="Calibri Light" panose="020F0302020204030204" pitchFamily="34" charset="0"/>
              </a:rPr>
              <a:t>, instructors can create many kinds of activities. Drag and Drop and other small exercises are a great way to help students test their vocabulary or comprehension of other concepts. </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Using any background photo, you can set up word or picture icons that have to be dragged to the appropriate locations.</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This could be for language students or for other disciplines that require extensive learning of new terminology.</a:t>
            </a:r>
          </a:p>
        </p:txBody>
      </p:sp>
      <p:pic>
        <p:nvPicPr>
          <p:cNvPr id="2" name="Picture 1">
            <a:extLst>
              <a:ext uri="{FF2B5EF4-FFF2-40B4-BE49-F238E27FC236}">
                <a16:creationId xmlns:a16="http://schemas.microsoft.com/office/drawing/2014/main" id="{A04821BD-1FCB-4DDC-99D9-F84556C48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516" y="955966"/>
            <a:ext cx="5937843" cy="529659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0846F85-858F-49EF-A5A1-1FD2045C7787}"/>
              </a:ext>
            </a:extLst>
          </p:cNvPr>
          <p:cNvPicPr>
            <a:picLocks noChangeAspect="1"/>
          </p:cNvPicPr>
          <p:nvPr/>
        </p:nvPicPr>
        <p:blipFill>
          <a:blip r:embed="rId3"/>
          <a:stretch>
            <a:fillRect/>
          </a:stretch>
        </p:blipFill>
        <p:spPr>
          <a:xfrm>
            <a:off x="7464670" y="4681025"/>
            <a:ext cx="235046" cy="298939"/>
          </a:xfrm>
          <a:prstGeom prst="rect">
            <a:avLst/>
          </a:prstGeom>
        </p:spPr>
      </p:pic>
      <p:sp>
        <p:nvSpPr>
          <p:cNvPr id="6" name="Rectangle 5">
            <a:extLst>
              <a:ext uri="{FF2B5EF4-FFF2-40B4-BE49-F238E27FC236}">
                <a16:creationId xmlns:a16="http://schemas.microsoft.com/office/drawing/2014/main" id="{1C260281-73B8-2D3C-94A0-588AF6CF653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10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9</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21452" y="519789"/>
            <a:ext cx="4588125" cy="5509200"/>
          </a:xfrm>
          <a:prstGeom prst="rect">
            <a:avLst/>
          </a:prstGeom>
          <a:noFill/>
        </p:spPr>
        <p:txBody>
          <a:bodyPr wrap="square" rtlCol="0">
            <a:spAutoFit/>
          </a:bodyPr>
          <a:lstStyle/>
          <a:p>
            <a:r>
              <a:rPr lang="en-US" sz="2200" b="1" dirty="0">
                <a:solidFill>
                  <a:srgbClr val="0070C0"/>
                </a:solidFill>
                <a:latin typeface="Calibri Light" panose="020F0302020204030204" pitchFamily="34" charset="0"/>
                <a:cs typeface="Calibri Light" panose="020F0302020204030204" pitchFamily="34" charset="0"/>
              </a:rPr>
              <a:t>Course Glossary</a:t>
            </a:r>
            <a:endParaRPr lang="en-US" sz="2200" dirty="0">
              <a:solidFill>
                <a:srgbClr val="0070C0"/>
              </a:solidFill>
              <a:latin typeface="Calibri Light" panose="020F0302020204030204" pitchFamily="34" charset="0"/>
              <a:cs typeface="Calibri Light" panose="020F0302020204030204" pitchFamily="34" charset="0"/>
            </a:endParaRPr>
          </a:p>
          <a:p>
            <a:endParaRPr lang="en-US" sz="2200" b="1"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The glossary tool in Moodle has many functions. Glossaries can be found in many textbooks. However, on Moodle, you can ask students to contribute terms that they come across in their class readings and discussions. Entries can then be made available to the whole class.</a:t>
            </a:r>
          </a:p>
          <a:p>
            <a:endParaRPr lang="en-US" sz="2200" dirty="0">
              <a:solidFill>
                <a:srgbClr val="0070C0"/>
              </a:solidFill>
              <a:latin typeface="Calibri Light" panose="020F0302020204030204" pitchFamily="34" charset="0"/>
              <a:cs typeface="Calibri Light" panose="020F0302020204030204" pitchFamily="34" charset="0"/>
            </a:endParaRPr>
          </a:p>
          <a:p>
            <a:r>
              <a:rPr lang="en-US" sz="2200" dirty="0">
                <a:solidFill>
                  <a:srgbClr val="0070C0"/>
                </a:solidFill>
                <a:latin typeface="Calibri Light" panose="020F0302020204030204" pitchFamily="34" charset="0"/>
                <a:cs typeface="Calibri Light" panose="020F0302020204030204" pitchFamily="34" charset="0"/>
              </a:rPr>
              <a:t>You could also assign a few terms (from biology, economics, from the works of Martin Heidegger, etc.) to each student and have them create entries for the benefit of the class.</a:t>
            </a:r>
          </a:p>
        </p:txBody>
      </p:sp>
      <p:pic>
        <p:nvPicPr>
          <p:cNvPr id="2" name="Picture 1">
            <a:extLst>
              <a:ext uri="{FF2B5EF4-FFF2-40B4-BE49-F238E27FC236}">
                <a16:creationId xmlns:a16="http://schemas.microsoft.com/office/drawing/2014/main" id="{A04821BD-1FCB-4DDC-99D9-F84556C486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31028" y="516678"/>
            <a:ext cx="6501108" cy="5671179"/>
          </a:xfrm>
          <a:prstGeom prst="rect">
            <a:avLst/>
          </a:prstGeom>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1BF2D08F-4CB1-3196-2BCA-AF5879C6BE8E}"/>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2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4472</TotalTime>
  <Words>1076</Words>
  <Application>Microsoft Office PowerPoint</Application>
  <PresentationFormat>Widescreen</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What is Moodle? For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Use Moodle? What is it and what Features does it have?</dc:title>
  <dc:creator>Jordan Glass</dc:creator>
  <cp:lastModifiedBy>Jordan Glass</cp:lastModifiedBy>
  <cp:revision>73</cp:revision>
  <dcterms:created xsi:type="dcterms:W3CDTF">2022-08-08T19:11:56Z</dcterms:created>
  <dcterms:modified xsi:type="dcterms:W3CDTF">2023-08-25T14:56:29Z</dcterms:modified>
</cp:coreProperties>
</file>