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6" r:id="rId3"/>
    <p:sldId id="272" r:id="rId4"/>
    <p:sldId id="269" r:id="rId5"/>
    <p:sldId id="258" r:id="rId6"/>
    <p:sldId id="259" r:id="rId7"/>
    <p:sldId id="260" r:id="rId8"/>
    <p:sldId id="261" r:id="rId9"/>
    <p:sldId id="262" r:id="rId10"/>
    <p:sldId id="263" r:id="rId11"/>
    <p:sldId id="264" r:id="rId12"/>
    <p:sldId id="267" r:id="rId13"/>
    <p:sldId id="266" r:id="rId14"/>
    <p:sldId id="270" r:id="rId15"/>
    <p:sldId id="271" r:id="rId16"/>
    <p:sldId id="273" r:id="rId17"/>
    <p:sldId id="268" r:id="rId18"/>
    <p:sldId id="274" r:id="rId19"/>
    <p:sldId id="275" r:id="rId20"/>
    <p:sldId id="276" r:id="rId21"/>
    <p:sldId id="278" r:id="rId22"/>
    <p:sldId id="277" r:id="rId23"/>
    <p:sldId id="279" r:id="rId24"/>
    <p:sldId id="280" r:id="rId25"/>
    <p:sldId id="281" r:id="rId26"/>
    <p:sldId id="265" r:id="rId27"/>
    <p:sldId id="284" r:id="rId28"/>
    <p:sldId id="285" r:id="rId29"/>
    <p:sldId id="286"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70C0"/>
    <a:srgbClr val="FFF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33F5A-CBD9-42C3-A1E9-849B1B42EF20}" v="69" dt="2023-08-21T13:31:14.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p:cViewPr varScale="1">
        <p:scale>
          <a:sx n="72" d="100"/>
          <a:sy n="72" d="100"/>
        </p:scale>
        <p:origin x="81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02A2C-68AE-40F0-A37F-1214F2BE093F}"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AB868-E31C-47C2-B0F9-8D0B82F2B548}" type="slidenum">
              <a:rPr lang="en-US" smtClean="0"/>
              <a:t>‹#›</a:t>
            </a:fld>
            <a:endParaRPr lang="en-US"/>
          </a:p>
        </p:txBody>
      </p:sp>
    </p:spTree>
    <p:extLst>
      <p:ext uri="{BB962C8B-B14F-4D97-AF65-F5344CB8AC3E}">
        <p14:creationId xmlns:p14="http://schemas.microsoft.com/office/powerpoint/2010/main" val="173048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E5C6-3301-78C7-1D15-34150F20E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FE828-CF90-8B22-70AD-FC4149825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68FD09-4817-2355-A7C1-859C41371740}"/>
              </a:ext>
            </a:extLst>
          </p:cNvPr>
          <p:cNvSpPr>
            <a:spLocks noGrp="1"/>
          </p:cNvSpPr>
          <p:nvPr>
            <p:ph type="dt" sz="half" idx="10"/>
          </p:nvPr>
        </p:nvSpPr>
        <p:spPr/>
        <p:txBody>
          <a:bodyPr/>
          <a:lstStyle/>
          <a:p>
            <a:fld id="{83B01EF1-0AB2-4CF7-ABB3-78491F51060C}" type="datetime1">
              <a:rPr lang="en-US" smtClean="0"/>
              <a:t>8/25/2023</a:t>
            </a:fld>
            <a:endParaRPr lang="en-US"/>
          </a:p>
        </p:txBody>
      </p:sp>
      <p:sp>
        <p:nvSpPr>
          <p:cNvPr id="5" name="Footer Placeholder 4">
            <a:extLst>
              <a:ext uri="{FF2B5EF4-FFF2-40B4-BE49-F238E27FC236}">
                <a16:creationId xmlns:a16="http://schemas.microsoft.com/office/drawing/2014/main" id="{5AC0835B-15AE-2930-60A5-9F8DB103D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E9979-9B98-B35A-D65F-3584B53A8EEF}"/>
              </a:ext>
            </a:extLst>
          </p:cNvPr>
          <p:cNvSpPr>
            <a:spLocks noGrp="1"/>
          </p:cNvSpPr>
          <p:nvPr>
            <p:ph type="sldNum" sz="quarter" idx="12"/>
          </p:nvPr>
        </p:nvSpPr>
        <p:spPr>
          <a:xfrm>
            <a:off x="9448800" y="6492875"/>
            <a:ext cx="2743200" cy="365125"/>
          </a:xfrm>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282945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9BB7-8621-FBFC-938B-02E1861B32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D2C1FE-21A3-D051-BE1A-9464DE914A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5ABA2-43F8-FC23-788F-54A0EE83E20D}"/>
              </a:ext>
            </a:extLst>
          </p:cNvPr>
          <p:cNvSpPr>
            <a:spLocks noGrp="1"/>
          </p:cNvSpPr>
          <p:nvPr>
            <p:ph type="dt" sz="half" idx="10"/>
          </p:nvPr>
        </p:nvSpPr>
        <p:spPr/>
        <p:txBody>
          <a:bodyPr/>
          <a:lstStyle/>
          <a:p>
            <a:fld id="{8D25BF58-090A-463F-B76B-1D1C2333F3E4}" type="datetime1">
              <a:rPr lang="en-US" smtClean="0"/>
              <a:t>8/25/2023</a:t>
            </a:fld>
            <a:endParaRPr lang="en-US"/>
          </a:p>
        </p:txBody>
      </p:sp>
      <p:sp>
        <p:nvSpPr>
          <p:cNvPr id="5" name="Footer Placeholder 4">
            <a:extLst>
              <a:ext uri="{FF2B5EF4-FFF2-40B4-BE49-F238E27FC236}">
                <a16:creationId xmlns:a16="http://schemas.microsoft.com/office/drawing/2014/main" id="{7BA57F5F-1224-8D03-5825-4ECFAAD51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4D946-88B5-70B9-C835-1EB7C8D89849}"/>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409713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126C24-19C5-352D-7FD2-1784EF36DF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F74963-E580-52C6-3DDE-43470A698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979B0-9069-A715-B621-8EDAEDF91D7B}"/>
              </a:ext>
            </a:extLst>
          </p:cNvPr>
          <p:cNvSpPr>
            <a:spLocks noGrp="1"/>
          </p:cNvSpPr>
          <p:nvPr>
            <p:ph type="dt" sz="half" idx="10"/>
          </p:nvPr>
        </p:nvSpPr>
        <p:spPr/>
        <p:txBody>
          <a:bodyPr/>
          <a:lstStyle/>
          <a:p>
            <a:fld id="{1A35538A-3580-40A7-9BAC-5EA2EA9A1C5F}" type="datetime1">
              <a:rPr lang="en-US" smtClean="0"/>
              <a:t>8/25/2023</a:t>
            </a:fld>
            <a:endParaRPr lang="en-US"/>
          </a:p>
        </p:txBody>
      </p:sp>
      <p:sp>
        <p:nvSpPr>
          <p:cNvPr id="5" name="Footer Placeholder 4">
            <a:extLst>
              <a:ext uri="{FF2B5EF4-FFF2-40B4-BE49-F238E27FC236}">
                <a16:creationId xmlns:a16="http://schemas.microsoft.com/office/drawing/2014/main" id="{B0E88E71-14F2-CD1F-5597-60BBB788B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34240-6B2D-2327-6C6E-447F2DA514E3}"/>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10711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B9EA-DE96-8076-8431-4168B767F9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67E7E3-D541-083C-7227-13FC07287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F909C-F699-BF3B-A15E-B26663489B3E}"/>
              </a:ext>
            </a:extLst>
          </p:cNvPr>
          <p:cNvSpPr>
            <a:spLocks noGrp="1"/>
          </p:cNvSpPr>
          <p:nvPr>
            <p:ph type="dt" sz="half" idx="10"/>
          </p:nvPr>
        </p:nvSpPr>
        <p:spPr/>
        <p:txBody>
          <a:bodyPr/>
          <a:lstStyle/>
          <a:p>
            <a:fld id="{FC0868BF-6B0D-4912-AB56-7DF558569BD4}" type="datetime1">
              <a:rPr lang="en-US" smtClean="0"/>
              <a:t>8/25/2023</a:t>
            </a:fld>
            <a:endParaRPr lang="en-US"/>
          </a:p>
        </p:txBody>
      </p:sp>
      <p:sp>
        <p:nvSpPr>
          <p:cNvPr id="5" name="Footer Placeholder 4">
            <a:extLst>
              <a:ext uri="{FF2B5EF4-FFF2-40B4-BE49-F238E27FC236}">
                <a16:creationId xmlns:a16="http://schemas.microsoft.com/office/drawing/2014/main" id="{CC306B11-01D5-6F45-6486-C2CE34419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F0B5B-EED1-C77B-E7B7-924CAF7B3859}"/>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390045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42F9-0A21-9ACD-3F68-C7DADF603B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B3B213-4B92-9404-EF23-E65F86AE5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5D70D-488F-E49C-D7D9-4B0EE2DF33F2}"/>
              </a:ext>
            </a:extLst>
          </p:cNvPr>
          <p:cNvSpPr>
            <a:spLocks noGrp="1"/>
          </p:cNvSpPr>
          <p:nvPr>
            <p:ph type="dt" sz="half" idx="10"/>
          </p:nvPr>
        </p:nvSpPr>
        <p:spPr/>
        <p:txBody>
          <a:bodyPr/>
          <a:lstStyle/>
          <a:p>
            <a:fld id="{E94881BC-8E5D-45A8-8E4D-59B4A810FAF0}" type="datetime1">
              <a:rPr lang="en-US" smtClean="0"/>
              <a:t>8/25/2023</a:t>
            </a:fld>
            <a:endParaRPr lang="en-US"/>
          </a:p>
        </p:txBody>
      </p:sp>
      <p:sp>
        <p:nvSpPr>
          <p:cNvPr id="5" name="Footer Placeholder 4">
            <a:extLst>
              <a:ext uri="{FF2B5EF4-FFF2-40B4-BE49-F238E27FC236}">
                <a16:creationId xmlns:a16="http://schemas.microsoft.com/office/drawing/2014/main" id="{433C7362-CC39-846B-5AD1-79D5CF484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7DCF3-1AF2-EC10-75CD-8AB00D4B2FB7}"/>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299553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0F04-D616-68BA-194B-352AD4194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EFD7F7-298A-FC42-55D6-BE845B6F3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849D2-14DB-EB98-AC10-6C33C6DDE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A80B38-FD18-378A-1D31-2890E92D3EBB}"/>
              </a:ext>
            </a:extLst>
          </p:cNvPr>
          <p:cNvSpPr>
            <a:spLocks noGrp="1"/>
          </p:cNvSpPr>
          <p:nvPr>
            <p:ph type="dt" sz="half" idx="10"/>
          </p:nvPr>
        </p:nvSpPr>
        <p:spPr/>
        <p:txBody>
          <a:bodyPr/>
          <a:lstStyle/>
          <a:p>
            <a:fld id="{9920DE56-6059-4B83-9A7C-8860E63BB579}" type="datetime1">
              <a:rPr lang="en-US" smtClean="0"/>
              <a:t>8/25/2023</a:t>
            </a:fld>
            <a:endParaRPr lang="en-US"/>
          </a:p>
        </p:txBody>
      </p:sp>
      <p:sp>
        <p:nvSpPr>
          <p:cNvPr id="6" name="Footer Placeholder 5">
            <a:extLst>
              <a:ext uri="{FF2B5EF4-FFF2-40B4-BE49-F238E27FC236}">
                <a16:creationId xmlns:a16="http://schemas.microsoft.com/office/drawing/2014/main" id="{0EE56583-EFF9-6A44-C808-7EC26C1A6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807F0-7479-AB17-8BC9-6BF57851716F}"/>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352825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FE1F-AAD2-26EA-53CC-BA988A5BA9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6090A4-4F24-8B80-32D6-3D4556EC0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ED51A6-5F22-96DF-D2B5-DBFA922562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696B2C-6F65-B312-085D-977E89D3C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A73EBE-3692-DCB9-CDFD-76DC70799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8B5959-CD41-E87E-B238-90C6268C69DD}"/>
              </a:ext>
            </a:extLst>
          </p:cNvPr>
          <p:cNvSpPr>
            <a:spLocks noGrp="1"/>
          </p:cNvSpPr>
          <p:nvPr>
            <p:ph type="dt" sz="half" idx="10"/>
          </p:nvPr>
        </p:nvSpPr>
        <p:spPr/>
        <p:txBody>
          <a:bodyPr/>
          <a:lstStyle/>
          <a:p>
            <a:fld id="{3E66F930-72B5-4894-B3C9-3EE287DE1C45}" type="datetime1">
              <a:rPr lang="en-US" smtClean="0"/>
              <a:t>8/25/2023</a:t>
            </a:fld>
            <a:endParaRPr lang="en-US"/>
          </a:p>
        </p:txBody>
      </p:sp>
      <p:sp>
        <p:nvSpPr>
          <p:cNvPr id="8" name="Footer Placeholder 7">
            <a:extLst>
              <a:ext uri="{FF2B5EF4-FFF2-40B4-BE49-F238E27FC236}">
                <a16:creationId xmlns:a16="http://schemas.microsoft.com/office/drawing/2014/main" id="{A2EA7647-C907-10BD-E1F7-FB29F49AC7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9EE6EB-F68C-979F-228F-208F83236FB6}"/>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344155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9B6A-A291-3457-1ECF-6F32E4767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04600-ECC8-30ED-7986-70E45C4B5AAF}"/>
              </a:ext>
            </a:extLst>
          </p:cNvPr>
          <p:cNvSpPr>
            <a:spLocks noGrp="1"/>
          </p:cNvSpPr>
          <p:nvPr>
            <p:ph type="dt" sz="half" idx="10"/>
          </p:nvPr>
        </p:nvSpPr>
        <p:spPr/>
        <p:txBody>
          <a:bodyPr/>
          <a:lstStyle/>
          <a:p>
            <a:fld id="{88C2ECA2-6ACF-4488-A4A4-182420961AD5}" type="datetime1">
              <a:rPr lang="en-US" smtClean="0"/>
              <a:t>8/25/2023</a:t>
            </a:fld>
            <a:endParaRPr lang="en-US"/>
          </a:p>
        </p:txBody>
      </p:sp>
      <p:sp>
        <p:nvSpPr>
          <p:cNvPr id="4" name="Footer Placeholder 3">
            <a:extLst>
              <a:ext uri="{FF2B5EF4-FFF2-40B4-BE49-F238E27FC236}">
                <a16:creationId xmlns:a16="http://schemas.microsoft.com/office/drawing/2014/main" id="{5EB1B5B2-8BA7-628F-9646-03FFE8696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E14BE-D98E-CE6D-FC47-DEEB36A46EB0}"/>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32943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1D6C9-CDB9-EA4E-B1DB-B01F1F17C306}"/>
              </a:ext>
            </a:extLst>
          </p:cNvPr>
          <p:cNvSpPr>
            <a:spLocks noGrp="1"/>
          </p:cNvSpPr>
          <p:nvPr>
            <p:ph type="dt" sz="half" idx="10"/>
          </p:nvPr>
        </p:nvSpPr>
        <p:spPr/>
        <p:txBody>
          <a:bodyPr/>
          <a:lstStyle/>
          <a:p>
            <a:fld id="{C87E03B8-BE1F-4D36-B6E0-249C2F852336}" type="datetime1">
              <a:rPr lang="en-US" smtClean="0"/>
              <a:t>8/25/2023</a:t>
            </a:fld>
            <a:endParaRPr lang="en-US"/>
          </a:p>
        </p:txBody>
      </p:sp>
      <p:sp>
        <p:nvSpPr>
          <p:cNvPr id="3" name="Footer Placeholder 2">
            <a:extLst>
              <a:ext uri="{FF2B5EF4-FFF2-40B4-BE49-F238E27FC236}">
                <a16:creationId xmlns:a16="http://schemas.microsoft.com/office/drawing/2014/main" id="{C0BF03E7-E5B0-11FA-A94A-C5D5F0607C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319AF-1E5F-7D5A-278E-208104C6038A}"/>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2720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621E-E425-F0A3-2A2A-F59A4F5E1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D485CE-BAA5-531A-0CEC-98FA003177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9CB68A-84A7-438B-631B-AF3E6441C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5A12C-EC4F-D780-F4E5-03CA306EDAC1}"/>
              </a:ext>
            </a:extLst>
          </p:cNvPr>
          <p:cNvSpPr>
            <a:spLocks noGrp="1"/>
          </p:cNvSpPr>
          <p:nvPr>
            <p:ph type="dt" sz="half" idx="10"/>
          </p:nvPr>
        </p:nvSpPr>
        <p:spPr/>
        <p:txBody>
          <a:bodyPr/>
          <a:lstStyle/>
          <a:p>
            <a:fld id="{1D57DF95-8C24-4382-A196-4D62DACF98AE}" type="datetime1">
              <a:rPr lang="en-US" smtClean="0"/>
              <a:t>8/25/2023</a:t>
            </a:fld>
            <a:endParaRPr lang="en-US"/>
          </a:p>
        </p:txBody>
      </p:sp>
      <p:sp>
        <p:nvSpPr>
          <p:cNvPr id="6" name="Footer Placeholder 5">
            <a:extLst>
              <a:ext uri="{FF2B5EF4-FFF2-40B4-BE49-F238E27FC236}">
                <a16:creationId xmlns:a16="http://schemas.microsoft.com/office/drawing/2014/main" id="{A7BFEA5C-0DA1-CEB1-3550-96529DA2B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F5032-54E6-30E8-68BB-B2C6DCB465CE}"/>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13492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7DD6-1DA3-418B-D013-76F4D8B65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C94A9A-7A55-50E3-FD2B-8B1B3E5239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33C51F-6C39-6483-D243-899C849D6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18429-3043-74BA-9C4B-04291FDEC2A1}"/>
              </a:ext>
            </a:extLst>
          </p:cNvPr>
          <p:cNvSpPr>
            <a:spLocks noGrp="1"/>
          </p:cNvSpPr>
          <p:nvPr>
            <p:ph type="dt" sz="half" idx="10"/>
          </p:nvPr>
        </p:nvSpPr>
        <p:spPr/>
        <p:txBody>
          <a:bodyPr/>
          <a:lstStyle/>
          <a:p>
            <a:fld id="{F8CD5212-89DB-49E8-9E21-F88A9E0BAC3C}" type="datetime1">
              <a:rPr lang="en-US" smtClean="0"/>
              <a:t>8/25/2023</a:t>
            </a:fld>
            <a:endParaRPr lang="en-US"/>
          </a:p>
        </p:txBody>
      </p:sp>
      <p:sp>
        <p:nvSpPr>
          <p:cNvPr id="6" name="Footer Placeholder 5">
            <a:extLst>
              <a:ext uri="{FF2B5EF4-FFF2-40B4-BE49-F238E27FC236}">
                <a16:creationId xmlns:a16="http://schemas.microsoft.com/office/drawing/2014/main" id="{2C7980B3-DE73-961A-D848-A49325918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C9113-2F6D-592F-D9CA-D2BAB3106716}"/>
              </a:ext>
            </a:extLst>
          </p:cNvPr>
          <p:cNvSpPr>
            <a:spLocks noGrp="1"/>
          </p:cNvSpPr>
          <p:nvPr>
            <p:ph type="sldNum" sz="quarter" idx="12"/>
          </p:nvPr>
        </p:nvSpPr>
        <p:spPr/>
        <p:txBody>
          <a:bodyPr/>
          <a:lstStyle/>
          <a:p>
            <a:fld id="{EEDEE9F5-9EDF-4A59-9AFD-63919C6DDFA3}" type="slidenum">
              <a:rPr lang="en-US" smtClean="0"/>
              <a:t>‹#›</a:t>
            </a:fld>
            <a:endParaRPr lang="en-US"/>
          </a:p>
        </p:txBody>
      </p:sp>
    </p:spTree>
    <p:extLst>
      <p:ext uri="{BB962C8B-B14F-4D97-AF65-F5344CB8AC3E}">
        <p14:creationId xmlns:p14="http://schemas.microsoft.com/office/powerpoint/2010/main" val="37659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3A4D5-466D-1CFA-7AEB-2FF86457B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0D0AC4-5820-C719-D0C6-5126BC235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DA439-B6CF-C700-91B7-E83199C04A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656D6-4EDC-4F78-9CE1-450E86E57AA8}" type="datetime1">
              <a:rPr lang="en-US" smtClean="0"/>
              <a:t>8/25/2023</a:t>
            </a:fld>
            <a:endParaRPr lang="en-US"/>
          </a:p>
        </p:txBody>
      </p:sp>
      <p:sp>
        <p:nvSpPr>
          <p:cNvPr id="5" name="Footer Placeholder 4">
            <a:extLst>
              <a:ext uri="{FF2B5EF4-FFF2-40B4-BE49-F238E27FC236}">
                <a16:creationId xmlns:a16="http://schemas.microsoft.com/office/drawing/2014/main" id="{8B2334C4-C6DC-26E5-DB13-2C89CE8C8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0B260F-5901-9FA7-A026-A061C22D6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E9F5-9EDF-4A59-9AFD-63919C6DDFA3}" type="slidenum">
              <a:rPr lang="en-US" smtClean="0"/>
              <a:t>‹#›</a:t>
            </a:fld>
            <a:endParaRPr lang="en-US"/>
          </a:p>
        </p:txBody>
      </p:sp>
    </p:spTree>
    <p:extLst>
      <p:ext uri="{BB962C8B-B14F-4D97-AF65-F5344CB8AC3E}">
        <p14:creationId xmlns:p14="http://schemas.microsoft.com/office/powerpoint/2010/main" val="75581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2.png"/><Relationship Id="rId7" Type="http://schemas.openxmlformats.org/officeDocument/2006/relationships/slide" Target="slide26.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slcqc.sharepoint.com/teams/DistanceLearningLennoxville/SitePages/Pedagogical-Resources.asp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lcqc.sharepoint.com/teams/DistanceLearningLennoxville/Shared%20Documents/Forms/AllItems.aspx?id=%2Fteams%2FDistanceLearningLennoxville%2FShared%20Documents%2FPedagogical%20Resources%20Documents%20%28Tutorials%2C%20etc%2E%29%2FA%20Guide%20to%20Lea%20%28For%20Teachers%29%2Epdf&amp;parent=%2Fteams%2FDistanceLearningLennoxville%2FShared%20Documents%2FPedagogical%20Resources%20Documents%20%28Tutorials%2C%20etc%2E%29&amp;p=true&amp;ga=1" TargetMode="Externa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hyperlink" Target="https://docs.moodle.org/311/en/Grades" TargetMode="External"/><Relationship Id="rId2" Type="http://schemas.openxmlformats.org/officeDocument/2006/relationships/hyperlink" Target="https://docs.moodle.org/311/en/Grade_aggreg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0B388-7C34-4562-BB8F-339E1025CC08}"/>
              </a:ext>
            </a:extLst>
          </p:cNvPr>
          <p:cNvSpPr/>
          <p:nvPr/>
        </p:nvSpPr>
        <p:spPr>
          <a:xfrm>
            <a:off x="0" y="0"/>
            <a:ext cx="12192000" cy="6871041"/>
          </a:xfrm>
          <a:prstGeom prst="rect">
            <a:avLst/>
          </a:prstGeom>
          <a:solidFill>
            <a:schemeClr val="accent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s://www.destinationuniversites.ca/wp-content/uploads/college-champlain-lennoxville.png">
            <a:extLst>
              <a:ext uri="{FF2B5EF4-FFF2-40B4-BE49-F238E27FC236}">
                <a16:creationId xmlns:a16="http://schemas.microsoft.com/office/drawing/2014/main" id="{A8FF8F3F-EC12-40A2-9E7D-F7C412B1A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019" y="6114709"/>
            <a:ext cx="2069961" cy="7563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ED65800-A6C1-404B-AC4F-49899E773560}"/>
              </a:ext>
            </a:extLst>
          </p:cNvPr>
          <p:cNvSpPr>
            <a:spLocks noGrp="1"/>
          </p:cNvSpPr>
          <p:nvPr>
            <p:ph type="title"/>
          </p:nvPr>
        </p:nvSpPr>
        <p:spPr>
          <a:xfrm>
            <a:off x="3325514" y="818627"/>
            <a:ext cx="8448158" cy="1791746"/>
          </a:xfrm>
        </p:spPr>
        <p:txBody>
          <a:bodyPr>
            <a:noAutofit/>
          </a:bodyPr>
          <a:lstStyle/>
          <a:p>
            <a:pPr algn="ctr"/>
            <a:r>
              <a:rPr lang="en-US" dirty="0">
                <a:solidFill>
                  <a:srgbClr val="FFFFFF"/>
                </a:solidFill>
                <a:latin typeface="Century Gothic" panose="020B0502020202020204" pitchFamily="34" charset="0"/>
              </a:rPr>
              <a:t>Moodle Gradebook Setup</a:t>
            </a:r>
            <a:br>
              <a:rPr lang="en-US" dirty="0">
                <a:solidFill>
                  <a:srgbClr val="FFFFFF"/>
                </a:solidFill>
                <a:latin typeface="Century Gothic" panose="020B0502020202020204" pitchFamily="34" charset="0"/>
              </a:rPr>
            </a:br>
            <a:r>
              <a:rPr lang="en-US" i="1" dirty="0">
                <a:solidFill>
                  <a:srgbClr val="FFFFFF"/>
                </a:solidFill>
                <a:latin typeface="Century Gothic" panose="020B0502020202020204" pitchFamily="34" charset="0"/>
              </a:rPr>
              <a:t>For Teachers</a:t>
            </a:r>
            <a:endParaRPr lang="en-US" i="1" dirty="0">
              <a:latin typeface="Century Gothic" panose="020B0502020202020204" pitchFamily="34" charset="0"/>
            </a:endParaRPr>
          </a:p>
        </p:txBody>
      </p:sp>
      <p:sp>
        <p:nvSpPr>
          <p:cNvPr id="8" name="TextBox 7">
            <a:extLst>
              <a:ext uri="{FF2B5EF4-FFF2-40B4-BE49-F238E27FC236}">
                <a16:creationId xmlns:a16="http://schemas.microsoft.com/office/drawing/2014/main" id="{CA91F25A-AD24-4E1B-B246-74410CAD32D7}"/>
              </a:ext>
            </a:extLst>
          </p:cNvPr>
          <p:cNvSpPr txBox="1"/>
          <p:nvPr/>
        </p:nvSpPr>
        <p:spPr>
          <a:xfrm>
            <a:off x="1038984" y="3429000"/>
            <a:ext cx="10114027" cy="1938992"/>
          </a:xfrm>
          <a:prstGeom prst="rect">
            <a:avLst/>
          </a:prstGeom>
          <a:noFill/>
        </p:spPr>
        <p:txBody>
          <a:bodyPr wrap="square" rtlCol="0">
            <a:spAutoFit/>
          </a:bodyPr>
          <a:lstStyle/>
          <a:p>
            <a:r>
              <a:rPr lang="en-US" sz="2400" dirty="0">
                <a:solidFill>
                  <a:srgbClr val="CCFFFF"/>
                </a:solidFill>
                <a:latin typeface="Century Gothic" panose="020B0502020202020204" pitchFamily="34" charset="0"/>
              </a:rPr>
              <a:t>1. </a:t>
            </a:r>
            <a:r>
              <a:rPr lang="en-US" sz="2400" dirty="0">
                <a:solidFill>
                  <a:srgbClr val="CCFFFF"/>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Basic Gradebook Category Settings</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2. </a:t>
            </a:r>
            <a:r>
              <a:rPr lang="en-US" sz="2400" dirty="0">
                <a:solidFill>
                  <a:srgbClr val="CCFFFF"/>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Adding Particular Assignments or Assessments</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3. </a:t>
            </a:r>
            <a:r>
              <a:rPr lang="en-US" sz="2400" dirty="0">
                <a:solidFill>
                  <a:srgbClr val="CCFFFF"/>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Gradebook Setup Examples</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4. </a:t>
            </a:r>
            <a:r>
              <a:rPr lang="en-US" sz="2400" dirty="0">
                <a:solidFill>
                  <a:srgbClr val="CCFFFF"/>
                </a:solidFill>
                <a:latin typeface="Century Gothic" panose="020B0502020202020204" pitchFamily="34" charset="0"/>
                <a:hlinkClick r:id="rId7" action="ppaction://hlinksldjump">
                  <a:extLst>
                    <a:ext uri="{A12FA001-AC4F-418D-AE19-62706E023703}">
                      <ahyp:hlinkClr xmlns:ahyp="http://schemas.microsoft.com/office/drawing/2018/hyperlinkcolor" val="tx"/>
                    </a:ext>
                  </a:extLst>
                </a:hlinkClick>
              </a:rPr>
              <a:t>Grade Display</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5. </a:t>
            </a:r>
            <a:r>
              <a:rPr lang="en-US" sz="2400" dirty="0">
                <a:solidFill>
                  <a:srgbClr val="CCFFFF"/>
                </a:solidFill>
                <a:latin typeface="Century Gothic" panose="020B0502020202020204" pitchFamily="34" charset="0"/>
                <a:hlinkClick r:id="rId8" action="ppaction://hlinksldjump">
                  <a:extLst>
                    <a:ext uri="{A12FA001-AC4F-418D-AE19-62706E023703}">
                      <ahyp:hlinkClr xmlns:ahyp="http://schemas.microsoft.com/office/drawing/2018/hyperlinkcolor" val="tx"/>
                    </a:ext>
                  </a:extLst>
                </a:hlinkClick>
              </a:rPr>
              <a:t>More Information</a:t>
            </a:r>
            <a:endParaRPr lang="en-US" sz="2400" dirty="0">
              <a:solidFill>
                <a:srgbClr val="CCFFFF"/>
              </a:solidFill>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73BF9573-256F-42C9-A485-A8224E6FEDA8}"/>
              </a:ext>
            </a:extLst>
          </p:cNvPr>
          <p:cNvSpPr>
            <a:spLocks noGrp="1"/>
          </p:cNvSpPr>
          <p:nvPr>
            <p:ph type="sldNum" sz="quarter" idx="12"/>
          </p:nvPr>
        </p:nvSpPr>
        <p:spPr/>
        <p:txBody>
          <a:bodyPr/>
          <a:lstStyle/>
          <a:p>
            <a:fld id="{8C5345CB-08B2-4C0F-BE86-052F0BDBC496}" type="slidenum">
              <a:rPr lang="en-US" smtClean="0"/>
              <a:t>1</a:t>
            </a:fld>
            <a:endParaRPr lang="en-US"/>
          </a:p>
        </p:txBody>
      </p:sp>
      <p:pic>
        <p:nvPicPr>
          <p:cNvPr id="7" name="Picture 6">
            <a:extLst>
              <a:ext uri="{FF2B5EF4-FFF2-40B4-BE49-F238E27FC236}">
                <a16:creationId xmlns:a16="http://schemas.microsoft.com/office/drawing/2014/main" id="{477955E0-4719-4CDF-AF7F-36B5696A07C7}"/>
              </a:ext>
            </a:extLst>
          </p:cNvPr>
          <p:cNvPicPr>
            <a:picLocks noChangeAspect="1"/>
          </p:cNvPicPr>
          <p:nvPr/>
        </p:nvPicPr>
        <p:blipFill>
          <a:blip r:embed="rId9"/>
          <a:stretch>
            <a:fillRect/>
          </a:stretch>
        </p:blipFill>
        <p:spPr>
          <a:xfrm>
            <a:off x="418328" y="405868"/>
            <a:ext cx="2488856" cy="1791746"/>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09DDD2BF-7D5F-0335-4901-9D1233E5F5E6}"/>
              </a:ext>
            </a:extLst>
          </p:cNvPr>
          <p:cNvSpPr txBox="1"/>
          <p:nvPr/>
        </p:nvSpPr>
        <p:spPr>
          <a:xfrm>
            <a:off x="4969161" y="5442440"/>
            <a:ext cx="2253672" cy="646331"/>
          </a:xfrm>
          <a:prstGeom prst="rect">
            <a:avLst/>
          </a:prstGeom>
          <a:noFill/>
        </p:spPr>
        <p:txBody>
          <a:bodyPr wrap="square" rtlCol="0">
            <a:spAutoFit/>
          </a:bodyPr>
          <a:lstStyle/>
          <a:p>
            <a:pPr algn="ctr"/>
            <a:r>
              <a:rPr lang="en-US" sz="1800" dirty="0">
                <a:solidFill>
                  <a:schemeClr val="bg1"/>
                </a:solidFill>
                <a:latin typeface="Century Gothic" panose="020B0502020202020204" pitchFamily="34" charset="0"/>
              </a:rPr>
              <a:t>Fall 2022</a:t>
            </a:r>
          </a:p>
          <a:p>
            <a:pPr algn="ctr"/>
            <a:r>
              <a:rPr lang="en-US" dirty="0">
                <a:solidFill>
                  <a:schemeClr val="bg1"/>
                </a:solidFill>
                <a:latin typeface="Century Gothic" panose="020B0502020202020204" pitchFamily="34" charset="0"/>
              </a:rPr>
              <a:t>Updated Fall 2023</a:t>
            </a:r>
          </a:p>
        </p:txBody>
      </p:sp>
    </p:spTree>
    <p:extLst>
      <p:ext uri="{BB962C8B-B14F-4D97-AF65-F5344CB8AC3E}">
        <p14:creationId xmlns:p14="http://schemas.microsoft.com/office/powerpoint/2010/main" val="185307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204786" y="200398"/>
            <a:ext cx="11291044" cy="1938992"/>
          </a:xfrm>
          <a:prstGeom prst="rect">
            <a:avLst/>
          </a:prstGeom>
          <a:noFill/>
        </p:spPr>
        <p:txBody>
          <a:bodyPr wrap="square" rtlCol="0">
            <a:spAutoFit/>
          </a:bodyPr>
          <a:lstStyle/>
          <a:p>
            <a:r>
              <a:rPr lang="en-US" sz="2000" b="1" dirty="0">
                <a:solidFill>
                  <a:srgbClr val="0070C0"/>
                </a:solidFill>
                <a:latin typeface="Century Gothic" panose="020B0502020202020204" pitchFamily="34" charset="0"/>
              </a:rPr>
              <a:t>Weighted mean of grades</a:t>
            </a:r>
            <a:endParaRPr lang="en-US" sz="2000" dirty="0">
              <a:solidFill>
                <a:srgbClr val="0070C0"/>
              </a:solidFill>
              <a:latin typeface="Century Gothic" panose="020B0502020202020204" pitchFamily="34" charset="0"/>
            </a:endParaRP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Selecting the </a:t>
            </a:r>
            <a:r>
              <a:rPr lang="en-US" sz="2000" b="1" dirty="0">
                <a:solidFill>
                  <a:srgbClr val="0070C0"/>
                </a:solidFill>
                <a:latin typeface="Century Gothic" panose="020B0502020202020204" pitchFamily="34" charset="0"/>
              </a:rPr>
              <a:t>weighted mean of grades</a:t>
            </a:r>
            <a:r>
              <a:rPr lang="en-US" sz="2000" dirty="0">
                <a:solidFill>
                  <a:srgbClr val="0070C0"/>
                </a:solidFill>
                <a:latin typeface="Century Gothic" panose="020B0502020202020204" pitchFamily="34" charset="0"/>
              </a:rPr>
              <a:t> will offer you the option to customize the relative weight of all the grades within the category.</a:t>
            </a:r>
          </a:p>
          <a:p>
            <a:endParaRPr lang="en-US" sz="2000" dirty="0">
              <a:solidFill>
                <a:srgbClr val="0070C0"/>
              </a:solidFill>
              <a:latin typeface="Century Gothic" panose="020B0502020202020204" pitchFamily="34" charset="0"/>
            </a:endParaRPr>
          </a:p>
          <a:p>
            <a:r>
              <a:rPr lang="en-US" sz="2000" b="1" dirty="0">
                <a:solidFill>
                  <a:srgbClr val="0070C0"/>
                </a:solidFill>
                <a:latin typeface="Century Gothic" panose="020B0502020202020204" pitchFamily="34" charset="0"/>
              </a:rPr>
              <a:t>Example</a:t>
            </a:r>
          </a:p>
        </p:txBody>
      </p:sp>
      <p:sp>
        <p:nvSpPr>
          <p:cNvPr id="9" name="TextBox 8">
            <a:extLst>
              <a:ext uri="{FF2B5EF4-FFF2-40B4-BE49-F238E27FC236}">
                <a16:creationId xmlns:a16="http://schemas.microsoft.com/office/drawing/2014/main" id="{6F880748-2455-21F3-6374-4B274A0AB9F7}"/>
              </a:ext>
            </a:extLst>
          </p:cNvPr>
          <p:cNvSpPr txBox="1"/>
          <p:nvPr/>
        </p:nvSpPr>
        <p:spPr>
          <a:xfrm>
            <a:off x="218433" y="2116191"/>
            <a:ext cx="6677667" cy="4708981"/>
          </a:xfrm>
          <a:prstGeom prst="rect">
            <a:avLst/>
          </a:prstGeom>
          <a:noFill/>
        </p:spPr>
        <p:txBody>
          <a:bodyPr wrap="square">
            <a:spAutoFit/>
          </a:bodyPr>
          <a:lstStyle/>
          <a:p>
            <a:r>
              <a:rPr lang="en-US" sz="2000" dirty="0">
                <a:solidFill>
                  <a:srgbClr val="0070C0"/>
                </a:solidFill>
                <a:latin typeface="Century Gothic" panose="020B0502020202020204" pitchFamily="34" charset="0"/>
              </a:rPr>
              <a:t>Imagine again that you have three quizzes in a Category. They are out of 5, 8, and 15 respectively; but they </a:t>
            </a:r>
            <a:r>
              <a:rPr lang="en-US" sz="2000" u="sng" dirty="0">
                <a:solidFill>
                  <a:srgbClr val="0070C0"/>
                </a:solidFill>
                <a:latin typeface="Century Gothic" panose="020B0502020202020204" pitchFamily="34" charset="0"/>
              </a:rPr>
              <a:t>have weights, 10, 5, and 3</a:t>
            </a:r>
            <a:r>
              <a:rPr lang="en-US" sz="2000" dirty="0">
                <a:solidFill>
                  <a:srgbClr val="0070C0"/>
                </a:solidFill>
                <a:latin typeface="Century Gothic" panose="020B0502020202020204" pitchFamily="34" charset="0"/>
              </a:rPr>
              <a:t>, respectively, so that the first quiz is worth most (10) and the third quiz is worth the least (3). The maximum total points for the quizzes altogether will be 18.</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If John gets 5/5 (=1), 6/8 (=0.75), and 5/15 (=0.33), then with the </a:t>
            </a:r>
            <a:r>
              <a:rPr lang="en-US" sz="2000" b="1" dirty="0">
                <a:solidFill>
                  <a:srgbClr val="0070C0"/>
                </a:solidFill>
                <a:latin typeface="Century Gothic" panose="020B0502020202020204" pitchFamily="34" charset="0"/>
              </a:rPr>
              <a:t>weighted mean of grades</a:t>
            </a:r>
            <a:r>
              <a:rPr lang="en-US" sz="2000" dirty="0">
                <a:solidFill>
                  <a:srgbClr val="0070C0"/>
                </a:solidFill>
                <a:latin typeface="Century Gothic" panose="020B0502020202020204" pitchFamily="34" charset="0"/>
              </a:rPr>
              <a:t>, John will receive 1*10 + .75*5 + .33*3 = 14.74 out of a possible 18 points, or 82%.</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This is the aggregation to use when different assignments should have different, customized, relative weights.</a:t>
            </a:r>
          </a:p>
        </p:txBody>
      </p:sp>
      <p:sp>
        <p:nvSpPr>
          <p:cNvPr id="2" name="Slide Number Placeholder 1">
            <a:extLst>
              <a:ext uri="{FF2B5EF4-FFF2-40B4-BE49-F238E27FC236}">
                <a16:creationId xmlns:a16="http://schemas.microsoft.com/office/drawing/2014/main" id="{DBF2E9F8-5FEB-90DC-0AB0-8B49A2CC4AA7}"/>
              </a:ext>
            </a:extLst>
          </p:cNvPr>
          <p:cNvSpPr>
            <a:spLocks noGrp="1"/>
          </p:cNvSpPr>
          <p:nvPr>
            <p:ph type="sldNum" sz="quarter" idx="12"/>
          </p:nvPr>
        </p:nvSpPr>
        <p:spPr/>
        <p:txBody>
          <a:bodyPr/>
          <a:lstStyle/>
          <a:p>
            <a:fld id="{EEDEE9F5-9EDF-4A59-9AFD-63919C6DDFA3}" type="slidenum">
              <a:rPr lang="en-US" smtClean="0"/>
              <a:t>10</a:t>
            </a:fld>
            <a:endParaRPr lang="en-US"/>
          </a:p>
        </p:txBody>
      </p:sp>
      <p:sp>
        <p:nvSpPr>
          <p:cNvPr id="3" name="Rectangle 2">
            <a:extLst>
              <a:ext uri="{FF2B5EF4-FFF2-40B4-BE49-F238E27FC236}">
                <a16:creationId xmlns:a16="http://schemas.microsoft.com/office/drawing/2014/main" id="{4FE8CDF7-00DA-7301-1AB9-541F010C6BA7}"/>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509F0F0-9A05-0CB4-CBAB-74D7DEEDDA89}"/>
              </a:ext>
            </a:extLst>
          </p:cNvPr>
          <p:cNvPicPr>
            <a:picLocks noChangeAspect="1"/>
          </p:cNvPicPr>
          <p:nvPr/>
        </p:nvPicPr>
        <p:blipFill>
          <a:blip r:embed="rId2"/>
          <a:stretch>
            <a:fillRect/>
          </a:stretch>
        </p:blipFill>
        <p:spPr>
          <a:xfrm>
            <a:off x="7047008" y="2202849"/>
            <a:ext cx="4639322" cy="229584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5038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300320" y="233132"/>
            <a:ext cx="11291044" cy="3139321"/>
          </a:xfrm>
          <a:prstGeom prst="rect">
            <a:avLst/>
          </a:prstGeom>
          <a:noFill/>
        </p:spPr>
        <p:txBody>
          <a:bodyPr wrap="square" rtlCol="0">
            <a:spAutoFit/>
          </a:bodyPr>
          <a:lstStyle/>
          <a:p>
            <a:r>
              <a:rPr lang="en-US" sz="2200" b="1" dirty="0">
                <a:solidFill>
                  <a:srgbClr val="0070C0"/>
                </a:solidFill>
                <a:latin typeface="Century Gothic" panose="020B0502020202020204" pitchFamily="34" charset="0"/>
              </a:rPr>
              <a:t>Additional grade category options</a:t>
            </a:r>
            <a:endParaRPr lang="en-US" sz="2200" dirty="0">
              <a:solidFill>
                <a:srgbClr val="0070C0"/>
              </a:solidFill>
              <a:latin typeface="Century Gothic" panose="020B0502020202020204" pitchFamily="34" charset="0"/>
            </a:endParaRPr>
          </a:p>
          <a:p>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Still in the Grade category parameters, you can click “Show more…” to reveal additional options.</a:t>
            </a:r>
          </a:p>
          <a:p>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By default, </a:t>
            </a:r>
            <a:r>
              <a:rPr lang="en-US" sz="2200" b="1" dirty="0">
                <a:solidFill>
                  <a:srgbClr val="0070C0"/>
                </a:solidFill>
                <a:latin typeface="Century Gothic" panose="020B0502020202020204" pitchFamily="34" charset="0"/>
              </a:rPr>
              <a:t>empty grade regions </a:t>
            </a:r>
            <a:r>
              <a:rPr lang="en-US" sz="2200" dirty="0">
                <a:solidFill>
                  <a:srgbClr val="0070C0"/>
                </a:solidFill>
                <a:latin typeface="Century Gothic" panose="020B0502020202020204" pitchFamily="34" charset="0"/>
              </a:rPr>
              <a:t>are excluded from the grade calculation. If this setting is turned </a:t>
            </a:r>
            <a:r>
              <a:rPr lang="en-US" sz="2200" i="1" dirty="0">
                <a:solidFill>
                  <a:srgbClr val="0070C0"/>
                </a:solidFill>
                <a:latin typeface="Century Gothic" panose="020B0502020202020204" pitchFamily="34" charset="0"/>
              </a:rPr>
              <a:t>off</a:t>
            </a:r>
            <a:r>
              <a:rPr lang="en-US" sz="2200" dirty="0">
                <a:solidFill>
                  <a:srgbClr val="0070C0"/>
                </a:solidFill>
                <a:latin typeface="Century Gothic" panose="020B0502020202020204" pitchFamily="34" charset="0"/>
              </a:rPr>
              <a:t>, then missing grades will be counted as. That means that students will appear to begin the course at 0% and their grades will only slowly rise as they proceed to complete assignments. This may not be the best way to </a:t>
            </a:r>
          </a:p>
        </p:txBody>
      </p:sp>
      <p:pic>
        <p:nvPicPr>
          <p:cNvPr id="7" name="Picture 6">
            <a:extLst>
              <a:ext uri="{FF2B5EF4-FFF2-40B4-BE49-F238E27FC236}">
                <a16:creationId xmlns:a16="http://schemas.microsoft.com/office/drawing/2014/main" id="{19AA0870-550E-D163-EE27-1C0649CDF6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27339" y="3570387"/>
            <a:ext cx="4877673" cy="2922488"/>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6F880748-2455-21F3-6374-4B274A0AB9F7}"/>
              </a:ext>
            </a:extLst>
          </p:cNvPr>
          <p:cNvSpPr txBox="1"/>
          <p:nvPr/>
        </p:nvSpPr>
        <p:spPr>
          <a:xfrm>
            <a:off x="300320" y="3246527"/>
            <a:ext cx="6181162" cy="2123658"/>
          </a:xfrm>
          <a:prstGeom prst="rect">
            <a:avLst/>
          </a:prstGeom>
          <a:noFill/>
        </p:spPr>
        <p:txBody>
          <a:bodyPr wrap="square">
            <a:spAutoFit/>
          </a:bodyPr>
          <a:lstStyle/>
          <a:p>
            <a:r>
              <a:rPr lang="en-US" sz="2200" dirty="0">
                <a:solidFill>
                  <a:srgbClr val="0070C0"/>
                </a:solidFill>
                <a:latin typeface="Century Gothic" panose="020B0502020202020204" pitchFamily="34" charset="0"/>
              </a:rPr>
              <a:t>represent their actual progress in the course.</a:t>
            </a:r>
          </a:p>
          <a:p>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You can also elect to </a:t>
            </a:r>
            <a:r>
              <a:rPr lang="en-US" sz="2200" b="1" dirty="0">
                <a:solidFill>
                  <a:srgbClr val="0070C0"/>
                </a:solidFill>
                <a:latin typeface="Century Gothic" panose="020B0502020202020204" pitchFamily="34" charset="0"/>
              </a:rPr>
              <a:t>drop the lowest </a:t>
            </a:r>
            <a:r>
              <a:rPr lang="en-US" sz="2200" dirty="0">
                <a:solidFill>
                  <a:srgbClr val="0070C0"/>
                </a:solidFill>
                <a:latin typeface="Century Gothic" panose="020B0502020202020204" pitchFamily="34" charset="0"/>
              </a:rPr>
              <a:t>1, 2, or however many grades that you want within a category. This is useful for small, formative assessments.</a:t>
            </a:r>
          </a:p>
        </p:txBody>
      </p:sp>
      <p:sp>
        <p:nvSpPr>
          <p:cNvPr id="2" name="Slide Number Placeholder 1">
            <a:extLst>
              <a:ext uri="{FF2B5EF4-FFF2-40B4-BE49-F238E27FC236}">
                <a16:creationId xmlns:a16="http://schemas.microsoft.com/office/drawing/2014/main" id="{01E48D12-7BF2-EFB3-2DDA-BFE9CD78BC5E}"/>
              </a:ext>
            </a:extLst>
          </p:cNvPr>
          <p:cNvSpPr>
            <a:spLocks noGrp="1"/>
          </p:cNvSpPr>
          <p:nvPr>
            <p:ph type="sldNum" sz="quarter" idx="12"/>
          </p:nvPr>
        </p:nvSpPr>
        <p:spPr/>
        <p:txBody>
          <a:bodyPr/>
          <a:lstStyle/>
          <a:p>
            <a:fld id="{EEDEE9F5-9EDF-4A59-9AFD-63919C6DDFA3}" type="slidenum">
              <a:rPr lang="en-US" smtClean="0"/>
              <a:t>11</a:t>
            </a:fld>
            <a:endParaRPr lang="en-US"/>
          </a:p>
        </p:txBody>
      </p:sp>
      <p:sp>
        <p:nvSpPr>
          <p:cNvPr id="3" name="Rectangle 2">
            <a:extLst>
              <a:ext uri="{FF2B5EF4-FFF2-40B4-BE49-F238E27FC236}">
                <a16:creationId xmlns:a16="http://schemas.microsoft.com/office/drawing/2014/main" id="{77EFBA30-79CA-0234-87F3-E778BF96B576}"/>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8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300319" y="286258"/>
            <a:ext cx="6584575" cy="6247864"/>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The remaining </a:t>
            </a:r>
            <a:r>
              <a:rPr lang="en-US" sz="2000" b="1" dirty="0">
                <a:solidFill>
                  <a:srgbClr val="0070C0"/>
                </a:solidFill>
                <a:latin typeface="Century Gothic" panose="020B0502020202020204" pitchFamily="34" charset="0"/>
              </a:rPr>
              <a:t>Category total </a:t>
            </a:r>
            <a:r>
              <a:rPr lang="en-US" sz="2000" dirty="0">
                <a:solidFill>
                  <a:srgbClr val="0070C0"/>
                </a:solidFill>
                <a:latin typeface="Century Gothic" panose="020B0502020202020204" pitchFamily="34" charset="0"/>
              </a:rPr>
              <a:t>parameters can usually be left in their default settings.</a:t>
            </a:r>
          </a:p>
          <a:p>
            <a:endParaRPr lang="en-US" sz="2000" dirty="0">
              <a:solidFill>
                <a:srgbClr val="0070C0"/>
              </a:solidFill>
              <a:latin typeface="Century Gothic" panose="020B0502020202020204" pitchFamily="34" charset="0"/>
            </a:endParaRPr>
          </a:p>
          <a:p>
            <a:r>
              <a:rPr lang="en-US" sz="2000" b="1" dirty="0">
                <a:solidFill>
                  <a:srgbClr val="0070C0"/>
                </a:solidFill>
                <a:latin typeface="Century Gothic" panose="020B0502020202020204" pitchFamily="34" charset="0"/>
              </a:rPr>
              <a:t>Grade type</a:t>
            </a:r>
            <a:r>
              <a:rPr lang="en-US" sz="2000" dirty="0">
                <a:solidFill>
                  <a:srgbClr val="0070C0"/>
                </a:solidFill>
                <a:latin typeface="Century Gothic" panose="020B0502020202020204" pitchFamily="34" charset="0"/>
              </a:rPr>
              <a:t> allows you to (a) turn off grading for a category, (b) use only textual feedback, (c) use other kinds of non-numerical grading scales, or (d) use regular, numerical </a:t>
            </a:r>
            <a:r>
              <a:rPr lang="en-US" sz="2000" b="1" dirty="0">
                <a:solidFill>
                  <a:srgbClr val="0070C0"/>
                </a:solidFill>
                <a:latin typeface="Century Gothic" panose="020B0502020202020204" pitchFamily="34" charset="0"/>
              </a:rPr>
              <a:t>values </a:t>
            </a:r>
            <a:r>
              <a:rPr lang="en-US" sz="2000" dirty="0">
                <a:solidFill>
                  <a:srgbClr val="0070C0"/>
                </a:solidFill>
                <a:latin typeface="Century Gothic" panose="020B0502020202020204" pitchFamily="34" charset="0"/>
              </a:rPr>
              <a:t>(i.e., percentages or fractions), which represent quantifiable grades.</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The </a:t>
            </a:r>
            <a:r>
              <a:rPr lang="en-US" sz="2000" b="1" dirty="0">
                <a:solidFill>
                  <a:srgbClr val="0070C0"/>
                </a:solidFill>
                <a:latin typeface="Century Gothic" panose="020B0502020202020204" pitchFamily="34" charset="0"/>
              </a:rPr>
              <a:t>Maximum </a:t>
            </a:r>
            <a:r>
              <a:rPr lang="en-US" sz="2000" dirty="0">
                <a:solidFill>
                  <a:srgbClr val="0070C0"/>
                </a:solidFill>
                <a:latin typeface="Century Gothic" panose="020B0502020202020204" pitchFamily="34" charset="0"/>
              </a:rPr>
              <a:t>and</a:t>
            </a:r>
            <a:r>
              <a:rPr lang="en-US" sz="2000" b="1" dirty="0">
                <a:solidFill>
                  <a:srgbClr val="0070C0"/>
                </a:solidFill>
                <a:latin typeface="Century Gothic" panose="020B0502020202020204" pitchFamily="34" charset="0"/>
              </a:rPr>
              <a:t> Minimum grades </a:t>
            </a:r>
            <a:r>
              <a:rPr lang="en-US" sz="2000" dirty="0">
                <a:solidFill>
                  <a:srgbClr val="0070C0"/>
                </a:solidFill>
                <a:latin typeface="Century Gothic" panose="020B0502020202020204" pitchFamily="34" charset="0"/>
              </a:rPr>
              <a:t>can be set. If the minimum is something other than 0, then this implies that all students will attain some minimum grade regardless of the work that they do. This value will usually be left at 0.</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The maximum grade can often be left at 100, though this depends somewhat on how your category is going to be calculated alongside other categories for the final grade. </a:t>
            </a:r>
          </a:p>
          <a:p>
            <a:endParaRPr lang="en-US" sz="2000" dirty="0">
              <a:solidFill>
                <a:srgbClr val="0070C0"/>
              </a:solidFill>
              <a:latin typeface="Century Gothic" panose="020B0502020202020204" pitchFamily="34" charset="0"/>
            </a:endParaRPr>
          </a:p>
        </p:txBody>
      </p:sp>
      <p:pic>
        <p:nvPicPr>
          <p:cNvPr id="7" name="Picture 6">
            <a:extLst>
              <a:ext uri="{FF2B5EF4-FFF2-40B4-BE49-F238E27FC236}">
                <a16:creationId xmlns:a16="http://schemas.microsoft.com/office/drawing/2014/main" id="{19AA0870-550E-D163-EE27-1C0649CDF6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86599" y="1410251"/>
            <a:ext cx="4589928" cy="3770298"/>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ABFFC065-CAB1-9C43-A1BA-BC7E0A609A36}"/>
              </a:ext>
            </a:extLst>
          </p:cNvPr>
          <p:cNvSpPr>
            <a:spLocks noGrp="1"/>
          </p:cNvSpPr>
          <p:nvPr>
            <p:ph type="sldNum" sz="quarter" idx="12"/>
          </p:nvPr>
        </p:nvSpPr>
        <p:spPr/>
        <p:txBody>
          <a:bodyPr/>
          <a:lstStyle/>
          <a:p>
            <a:fld id="{EEDEE9F5-9EDF-4A59-9AFD-63919C6DDFA3}" type="slidenum">
              <a:rPr lang="en-US" smtClean="0"/>
              <a:t>12</a:t>
            </a:fld>
            <a:endParaRPr lang="en-US"/>
          </a:p>
        </p:txBody>
      </p:sp>
      <p:sp>
        <p:nvSpPr>
          <p:cNvPr id="3" name="Rectangle 2">
            <a:extLst>
              <a:ext uri="{FF2B5EF4-FFF2-40B4-BE49-F238E27FC236}">
                <a16:creationId xmlns:a16="http://schemas.microsoft.com/office/drawing/2014/main" id="{2AFB44D8-264A-7A61-95E0-2D2BC3C5E6F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9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C68D27-25B9-78D4-3D68-B841FFD7F18B}"/>
              </a:ext>
            </a:extLst>
          </p:cNvPr>
          <p:cNvSpPr txBox="1"/>
          <p:nvPr/>
        </p:nvSpPr>
        <p:spPr>
          <a:xfrm>
            <a:off x="427215" y="428178"/>
            <a:ext cx="6069104" cy="4154984"/>
          </a:xfrm>
          <a:prstGeom prst="rect">
            <a:avLst/>
          </a:prstGeom>
          <a:noFill/>
        </p:spPr>
        <p:txBody>
          <a:bodyPr wrap="square">
            <a:spAutoFit/>
          </a:bodyPr>
          <a:lstStyle/>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You can select whether the category is weight adjusted with respect to other categories. The implications of this will depend on how the grades of multiple categories are calculated together. For many purposes, this setting can be left off (which is the default); and it can be manipulated again later when your other assignment categories have been set up.</a:t>
            </a:r>
          </a:p>
        </p:txBody>
      </p:sp>
      <p:sp>
        <p:nvSpPr>
          <p:cNvPr id="2" name="Slide Number Placeholder 1">
            <a:extLst>
              <a:ext uri="{FF2B5EF4-FFF2-40B4-BE49-F238E27FC236}">
                <a16:creationId xmlns:a16="http://schemas.microsoft.com/office/drawing/2014/main" id="{53D4183D-DA17-540D-8FCA-71831B1135C6}"/>
              </a:ext>
            </a:extLst>
          </p:cNvPr>
          <p:cNvSpPr>
            <a:spLocks noGrp="1"/>
          </p:cNvSpPr>
          <p:nvPr>
            <p:ph type="sldNum" sz="quarter" idx="12"/>
          </p:nvPr>
        </p:nvSpPr>
        <p:spPr/>
        <p:txBody>
          <a:bodyPr/>
          <a:lstStyle/>
          <a:p>
            <a:fld id="{EEDEE9F5-9EDF-4A59-9AFD-63919C6DDFA3}" type="slidenum">
              <a:rPr lang="en-US" smtClean="0"/>
              <a:t>13</a:t>
            </a:fld>
            <a:endParaRPr lang="en-US"/>
          </a:p>
        </p:txBody>
      </p:sp>
      <p:sp>
        <p:nvSpPr>
          <p:cNvPr id="3" name="Rectangle 2">
            <a:extLst>
              <a:ext uri="{FF2B5EF4-FFF2-40B4-BE49-F238E27FC236}">
                <a16:creationId xmlns:a16="http://schemas.microsoft.com/office/drawing/2014/main" id="{AA232EA1-CFBF-4712-962A-0C447350190D}"/>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E35E01-AF0D-DEAB-ED32-E0EC0DD372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01570" y="2531189"/>
            <a:ext cx="4589928" cy="17956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7293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1E0D27D-F3CB-3ABF-D7E7-031BEA2E6D07}"/>
              </a:ext>
            </a:extLst>
          </p:cNvPr>
          <p:cNvSpPr txBox="1">
            <a:spLocks/>
          </p:cNvSpPr>
          <p:nvPr/>
        </p:nvSpPr>
        <p:spPr>
          <a:xfrm>
            <a:off x="795618" y="665422"/>
            <a:ext cx="10600763" cy="1008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2. Adding Particular Assignments or Assessments</a:t>
            </a:r>
          </a:p>
        </p:txBody>
      </p:sp>
      <p:sp>
        <p:nvSpPr>
          <p:cNvPr id="9" name="TextBox 8">
            <a:extLst>
              <a:ext uri="{FF2B5EF4-FFF2-40B4-BE49-F238E27FC236}">
                <a16:creationId xmlns:a16="http://schemas.microsoft.com/office/drawing/2014/main" id="{9FABA235-A94B-70BA-FB1C-4209EB64128B}"/>
              </a:ext>
            </a:extLst>
          </p:cNvPr>
          <p:cNvSpPr txBox="1"/>
          <p:nvPr/>
        </p:nvSpPr>
        <p:spPr>
          <a:xfrm>
            <a:off x="1073426" y="2398472"/>
            <a:ext cx="10423811" cy="3046988"/>
          </a:xfrm>
          <a:prstGeom prst="rect">
            <a:avLst/>
          </a:prstGeom>
          <a:noFill/>
        </p:spPr>
        <p:txBody>
          <a:bodyPr wrap="square">
            <a:spAutoFit/>
          </a:bodyPr>
          <a:lstStyle/>
          <a:p>
            <a:r>
              <a:rPr lang="en-US" sz="2400" b="1" dirty="0">
                <a:solidFill>
                  <a:srgbClr val="0070C0"/>
                </a:solidFill>
                <a:latin typeface="Century Gothic" panose="020B0502020202020204" pitchFamily="34" charset="0"/>
              </a:rPr>
              <a:t>When you add a quiz or graded activity to Moodle, Moodle automatically adds a grade item to the Gradebook</a:t>
            </a:r>
            <a:r>
              <a:rPr lang="en-US" sz="2400" dirty="0">
                <a:solidFill>
                  <a:srgbClr val="0070C0"/>
                </a:solidFill>
                <a:latin typeface="Century Gothic" panose="020B0502020202020204" pitchFamily="34" charset="0"/>
              </a:rPr>
              <a:t>. I.e., Moodle automatically creates a field in the gradebook corresponding to the quiz or activity.</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To see how to add activities and quizzes, review </a:t>
            </a:r>
            <a:r>
              <a:rPr lang="en-US" sz="2400" i="1" u="sng" dirty="0">
                <a:solidFill>
                  <a:srgbClr val="0070C0"/>
                </a:solidFill>
                <a:latin typeface="Century Gothic" panose="020B0502020202020204" pitchFamily="34" charset="0"/>
              </a:rPr>
              <a:t>Moodle Basic Setup and Use</a:t>
            </a:r>
            <a:r>
              <a:rPr lang="en-US" sz="2400" dirty="0">
                <a:solidFill>
                  <a:srgbClr val="0070C0"/>
                </a:solidFill>
                <a:latin typeface="Century Gothic" panose="020B0502020202020204" pitchFamily="34" charset="0"/>
              </a:rPr>
              <a:t> and </a:t>
            </a:r>
            <a:r>
              <a:rPr lang="en-US" sz="2400" i="1" u="sng" dirty="0">
                <a:solidFill>
                  <a:srgbClr val="0070C0"/>
                </a:solidFill>
                <a:latin typeface="Century Gothic" panose="020B0502020202020204" pitchFamily="34" charset="0"/>
              </a:rPr>
              <a:t>Basic Introduction to Moodle Quizzes and the Question Bank</a:t>
            </a:r>
            <a:r>
              <a:rPr lang="en-US" sz="2400" dirty="0">
                <a:solidFill>
                  <a:srgbClr val="0070C0"/>
                </a:solidFill>
                <a:latin typeface="Century Gothic" panose="020B0502020202020204" pitchFamily="34" charset="0"/>
              </a:rPr>
              <a:t>, both available on the </a:t>
            </a:r>
            <a:r>
              <a:rPr lang="en-US" sz="2400" b="1" dirty="0">
                <a:solidFill>
                  <a:srgbClr val="0070C0"/>
                </a:solidFill>
                <a:latin typeface="Century Gothic" panose="020B0502020202020204" pitchFamily="34" charset="0"/>
                <a:hlinkClick r:id="rId2"/>
              </a:rPr>
              <a:t>Pedagogy Resources</a:t>
            </a:r>
            <a:r>
              <a:rPr lang="en-US" sz="2400" b="1" dirty="0">
                <a:solidFill>
                  <a:srgbClr val="0070C0"/>
                </a:solidFill>
                <a:latin typeface="Century Gothic" panose="020B0502020202020204" pitchFamily="34" charset="0"/>
              </a:rPr>
              <a:t> </a:t>
            </a:r>
            <a:r>
              <a:rPr lang="en-US" sz="2400" dirty="0">
                <a:solidFill>
                  <a:srgbClr val="0070C0"/>
                </a:solidFill>
                <a:latin typeface="Century Gothic" panose="020B0502020202020204" pitchFamily="34" charset="0"/>
              </a:rPr>
              <a:t>page.</a:t>
            </a:r>
          </a:p>
        </p:txBody>
      </p:sp>
      <p:sp>
        <p:nvSpPr>
          <p:cNvPr id="2" name="Slide Number Placeholder 1">
            <a:extLst>
              <a:ext uri="{FF2B5EF4-FFF2-40B4-BE49-F238E27FC236}">
                <a16:creationId xmlns:a16="http://schemas.microsoft.com/office/drawing/2014/main" id="{F490E25F-96F8-D536-6322-1D114C471CBC}"/>
              </a:ext>
            </a:extLst>
          </p:cNvPr>
          <p:cNvSpPr>
            <a:spLocks noGrp="1"/>
          </p:cNvSpPr>
          <p:nvPr>
            <p:ph type="sldNum" sz="quarter" idx="12"/>
          </p:nvPr>
        </p:nvSpPr>
        <p:spPr/>
        <p:txBody>
          <a:bodyPr/>
          <a:lstStyle/>
          <a:p>
            <a:fld id="{EEDEE9F5-9EDF-4A59-9AFD-63919C6DDFA3}" type="slidenum">
              <a:rPr lang="en-US" smtClean="0"/>
              <a:t>14</a:t>
            </a:fld>
            <a:endParaRPr lang="en-US"/>
          </a:p>
        </p:txBody>
      </p:sp>
      <p:sp>
        <p:nvSpPr>
          <p:cNvPr id="3" name="Rectangle 2">
            <a:extLst>
              <a:ext uri="{FF2B5EF4-FFF2-40B4-BE49-F238E27FC236}">
                <a16:creationId xmlns:a16="http://schemas.microsoft.com/office/drawing/2014/main" id="{FE3ADBA4-7164-97C8-81EB-47533093FEEC}"/>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83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BA235-A94B-70BA-FB1C-4209EB64128B}"/>
              </a:ext>
            </a:extLst>
          </p:cNvPr>
          <p:cNvSpPr txBox="1"/>
          <p:nvPr/>
        </p:nvSpPr>
        <p:spPr>
          <a:xfrm>
            <a:off x="1733502" y="1596576"/>
            <a:ext cx="9189602" cy="2677656"/>
          </a:xfrm>
          <a:prstGeom prst="rect">
            <a:avLst/>
          </a:prstGeom>
          <a:noFill/>
        </p:spPr>
        <p:txBody>
          <a:bodyPr wrap="square">
            <a:spAutoFit/>
          </a:bodyPr>
          <a:lstStyle/>
          <a:p>
            <a:pPr algn="ctr"/>
            <a:r>
              <a:rPr lang="en-US" sz="2400" dirty="0">
                <a:solidFill>
                  <a:srgbClr val="0070C0"/>
                </a:solidFill>
                <a:latin typeface="Century Gothic" panose="020B0502020202020204" pitchFamily="34" charset="0"/>
              </a:rPr>
              <a:t>In Moodle, you can also go to the Gradebook Setup page and simply </a:t>
            </a:r>
            <a:r>
              <a:rPr lang="en-US" sz="2400" b="1" dirty="0">
                <a:solidFill>
                  <a:srgbClr val="0070C0"/>
                </a:solidFill>
                <a:latin typeface="Century Gothic" panose="020B0502020202020204" pitchFamily="34" charset="0"/>
              </a:rPr>
              <a:t>Add a grade item</a:t>
            </a:r>
            <a:r>
              <a:rPr lang="en-US" sz="2400" dirty="0">
                <a:solidFill>
                  <a:srgbClr val="0070C0"/>
                </a:solidFill>
                <a:latin typeface="Century Gothic" panose="020B0502020202020204" pitchFamily="34" charset="0"/>
              </a:rPr>
              <a:t>. This will create a graded item in your Gradebook that will </a:t>
            </a:r>
            <a:r>
              <a:rPr lang="en-US" sz="2400" i="1" u="sng" dirty="0">
                <a:solidFill>
                  <a:srgbClr val="0070C0"/>
                </a:solidFill>
                <a:latin typeface="Century Gothic" panose="020B0502020202020204" pitchFamily="34" charset="0"/>
              </a:rPr>
              <a:t>not</a:t>
            </a:r>
            <a:r>
              <a:rPr lang="en-US" sz="2400" i="1" dirty="0">
                <a:solidFill>
                  <a:srgbClr val="0070C0"/>
                </a:solidFill>
                <a:latin typeface="Century Gothic" panose="020B0502020202020204" pitchFamily="34" charset="0"/>
              </a:rPr>
              <a:t> </a:t>
            </a:r>
            <a:r>
              <a:rPr lang="en-US" sz="2400" dirty="0">
                <a:solidFill>
                  <a:srgbClr val="0070C0"/>
                </a:solidFill>
                <a:latin typeface="Century Gothic" panose="020B0502020202020204" pitchFamily="34" charset="0"/>
              </a:rPr>
              <a:t>correspond to any assignment done or submitted on Moodle.</a:t>
            </a:r>
          </a:p>
          <a:p>
            <a:pPr algn="ctr"/>
            <a:endParaRPr lang="en-US" sz="2400" b="1" dirty="0">
              <a:solidFill>
                <a:srgbClr val="0070C0"/>
              </a:solidFill>
              <a:latin typeface="Century Gothic" panose="020B0502020202020204" pitchFamily="34" charset="0"/>
            </a:endParaRPr>
          </a:p>
          <a:p>
            <a:pPr algn="ctr"/>
            <a:r>
              <a:rPr lang="en-US" sz="2400" b="1" dirty="0">
                <a:solidFill>
                  <a:srgbClr val="0070C0"/>
                </a:solidFill>
                <a:latin typeface="Century Gothic" panose="020B0502020202020204" pitchFamily="34" charset="0"/>
              </a:rPr>
              <a:t>However</a:t>
            </a:r>
            <a:r>
              <a:rPr lang="en-US" sz="2400" dirty="0">
                <a:solidFill>
                  <a:srgbClr val="0070C0"/>
                </a:solidFill>
                <a:latin typeface="Century Gothic" panose="020B0502020202020204" pitchFamily="34" charset="0"/>
              </a:rPr>
              <a:t>, generally, if you are not distributing an assignment via Moodle, you should use the Lea gradebook instead.</a:t>
            </a:r>
          </a:p>
        </p:txBody>
      </p:sp>
      <p:sp>
        <p:nvSpPr>
          <p:cNvPr id="2" name="Slide Number Placeholder 1">
            <a:extLst>
              <a:ext uri="{FF2B5EF4-FFF2-40B4-BE49-F238E27FC236}">
                <a16:creationId xmlns:a16="http://schemas.microsoft.com/office/drawing/2014/main" id="{F9A70F20-E399-5832-12D2-EA287684EB0C}"/>
              </a:ext>
            </a:extLst>
          </p:cNvPr>
          <p:cNvSpPr>
            <a:spLocks noGrp="1"/>
          </p:cNvSpPr>
          <p:nvPr>
            <p:ph type="sldNum" sz="quarter" idx="12"/>
          </p:nvPr>
        </p:nvSpPr>
        <p:spPr/>
        <p:txBody>
          <a:bodyPr/>
          <a:lstStyle/>
          <a:p>
            <a:fld id="{EEDEE9F5-9EDF-4A59-9AFD-63919C6DDFA3}" type="slidenum">
              <a:rPr lang="en-US" smtClean="0"/>
              <a:t>15</a:t>
            </a:fld>
            <a:endParaRPr lang="en-US"/>
          </a:p>
        </p:txBody>
      </p:sp>
      <p:sp>
        <p:nvSpPr>
          <p:cNvPr id="4" name="Rectangle 3">
            <a:extLst>
              <a:ext uri="{FF2B5EF4-FFF2-40B4-BE49-F238E27FC236}">
                <a16:creationId xmlns:a16="http://schemas.microsoft.com/office/drawing/2014/main" id="{C5EFA686-83B3-D21B-66BB-437C970E764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17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BA235-A94B-70BA-FB1C-4209EB64128B}"/>
              </a:ext>
            </a:extLst>
          </p:cNvPr>
          <p:cNvSpPr txBox="1"/>
          <p:nvPr/>
        </p:nvSpPr>
        <p:spPr>
          <a:xfrm>
            <a:off x="571205" y="756802"/>
            <a:ext cx="6031301" cy="5509200"/>
          </a:xfrm>
          <a:prstGeom prst="rect">
            <a:avLst/>
          </a:prstGeom>
          <a:noFill/>
        </p:spPr>
        <p:txBody>
          <a:bodyPr wrap="square">
            <a:spAutoFit/>
          </a:bodyPr>
          <a:lstStyle/>
          <a:p>
            <a:r>
              <a:rPr lang="en-US" sz="2200" b="1" dirty="0">
                <a:solidFill>
                  <a:srgbClr val="0070C0"/>
                </a:solidFill>
                <a:latin typeface="Century Gothic" panose="020B0502020202020204" pitchFamily="34" charset="0"/>
              </a:rPr>
              <a:t>When you add an activity or quiz to your course</a:t>
            </a:r>
            <a:r>
              <a:rPr lang="en-US" sz="2200" dirty="0">
                <a:solidFill>
                  <a:srgbClr val="0070C0"/>
                </a:solidFill>
                <a:latin typeface="Century Gothic" panose="020B0502020202020204" pitchFamily="34" charset="0"/>
              </a:rPr>
              <a:t>, Moodle will allow you to select the grade category in which you would like the grade for the assignment to later appear.</a:t>
            </a:r>
          </a:p>
          <a:p>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You can also adjust this later by returning to your Gradebook Setup page. Click on the up-down arrow     beside a grade item to move it to another category. </a:t>
            </a:r>
          </a:p>
          <a:p>
            <a:endParaRPr lang="en-US" sz="2200" dirty="0">
              <a:solidFill>
                <a:srgbClr val="0070C0"/>
              </a:solidFill>
              <a:latin typeface="Century Gothic" panose="020B0502020202020204" pitchFamily="34" charset="0"/>
            </a:endParaRPr>
          </a:p>
          <a:p>
            <a:r>
              <a:rPr lang="en-US" sz="2200" dirty="0">
                <a:solidFill>
                  <a:srgbClr val="0070C0"/>
                </a:solidFill>
                <a:latin typeface="Century Gothic" panose="020B0502020202020204" pitchFamily="34" charset="0"/>
              </a:rPr>
              <a:t>In this case I have elected to move “Quiz 3.” In the window that appears, I can select another spot to put it (indicated by the dotted line boxes), either within the quizzes category or in another category.</a:t>
            </a:r>
          </a:p>
        </p:txBody>
      </p:sp>
      <p:pic>
        <p:nvPicPr>
          <p:cNvPr id="12" name="Picture 11">
            <a:extLst>
              <a:ext uri="{FF2B5EF4-FFF2-40B4-BE49-F238E27FC236}">
                <a16:creationId xmlns:a16="http://schemas.microsoft.com/office/drawing/2014/main" id="{626B91FA-0EA0-6232-25D8-310C230FDA37}"/>
              </a:ext>
            </a:extLst>
          </p:cNvPr>
          <p:cNvPicPr>
            <a:picLocks noChangeAspect="1"/>
          </p:cNvPicPr>
          <p:nvPr/>
        </p:nvPicPr>
        <p:blipFill>
          <a:blip r:embed="rId2"/>
          <a:stretch>
            <a:fillRect/>
          </a:stretch>
        </p:blipFill>
        <p:spPr>
          <a:xfrm>
            <a:off x="3362166" y="3498958"/>
            <a:ext cx="174811" cy="298636"/>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5924F39F-C1A0-3FE4-9B14-DCD7F9EE8644}"/>
              </a:ext>
            </a:extLst>
          </p:cNvPr>
          <p:cNvSpPr>
            <a:spLocks noGrp="1"/>
          </p:cNvSpPr>
          <p:nvPr>
            <p:ph type="sldNum" sz="quarter" idx="12"/>
          </p:nvPr>
        </p:nvSpPr>
        <p:spPr/>
        <p:txBody>
          <a:bodyPr/>
          <a:lstStyle/>
          <a:p>
            <a:fld id="{EEDEE9F5-9EDF-4A59-9AFD-63919C6DDFA3}" type="slidenum">
              <a:rPr lang="en-US" smtClean="0"/>
              <a:t>16</a:t>
            </a:fld>
            <a:endParaRPr lang="en-US"/>
          </a:p>
        </p:txBody>
      </p:sp>
      <p:sp>
        <p:nvSpPr>
          <p:cNvPr id="3" name="Rectangle 2">
            <a:extLst>
              <a:ext uri="{FF2B5EF4-FFF2-40B4-BE49-F238E27FC236}">
                <a16:creationId xmlns:a16="http://schemas.microsoft.com/office/drawing/2014/main" id="{815DC6CF-DF03-C0A7-A30C-247724B3684A}"/>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43DABF-23CE-80B0-885F-50C675F72E28}"/>
              </a:ext>
            </a:extLst>
          </p:cNvPr>
          <p:cNvPicPr>
            <a:picLocks noChangeAspect="1"/>
          </p:cNvPicPr>
          <p:nvPr/>
        </p:nvPicPr>
        <p:blipFill>
          <a:blip r:embed="rId3"/>
          <a:stretch>
            <a:fillRect/>
          </a:stretch>
        </p:blipFill>
        <p:spPr>
          <a:xfrm>
            <a:off x="9088352" y="190324"/>
            <a:ext cx="2900586" cy="3844963"/>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CFEEEDF2-2293-8620-5081-3A09EDA55C14}"/>
              </a:ext>
            </a:extLst>
          </p:cNvPr>
          <p:cNvSpPr/>
          <p:nvPr/>
        </p:nvSpPr>
        <p:spPr>
          <a:xfrm>
            <a:off x="9233452" y="1946482"/>
            <a:ext cx="2459004" cy="73708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1153E04-49E5-C135-29C1-A3DC30E0F0E7}"/>
              </a:ext>
            </a:extLst>
          </p:cNvPr>
          <p:cNvCxnSpPr>
            <a:cxnSpLocks/>
          </p:cNvCxnSpPr>
          <p:nvPr/>
        </p:nvCxnSpPr>
        <p:spPr>
          <a:xfrm>
            <a:off x="5812381" y="1946482"/>
            <a:ext cx="3187147" cy="1869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50445D7-84DD-A5B7-6EFE-E0F4F1A98A59}"/>
              </a:ext>
            </a:extLst>
          </p:cNvPr>
          <p:cNvPicPr>
            <a:picLocks noChangeAspect="1"/>
          </p:cNvPicPr>
          <p:nvPr/>
        </p:nvPicPr>
        <p:blipFill>
          <a:blip r:embed="rId4"/>
          <a:stretch>
            <a:fillRect/>
          </a:stretch>
        </p:blipFill>
        <p:spPr>
          <a:xfrm>
            <a:off x="7173711" y="3051179"/>
            <a:ext cx="2570022" cy="3319937"/>
          </a:xfrm>
          <a:prstGeom prst="rect">
            <a:avLst/>
          </a:prstGeom>
          <a:effectLst>
            <a:outerShdw blurRad="63500" sx="102000" sy="102000" algn="ctr" rotWithShape="0">
              <a:prstClr val="black">
                <a:alpha val="40000"/>
              </a:prstClr>
            </a:outerShdw>
          </a:effectLst>
        </p:spPr>
      </p:pic>
      <p:sp>
        <p:nvSpPr>
          <p:cNvPr id="17" name="Rectangle: Rounded Corners 16">
            <a:extLst>
              <a:ext uri="{FF2B5EF4-FFF2-40B4-BE49-F238E27FC236}">
                <a16:creationId xmlns:a16="http://schemas.microsoft.com/office/drawing/2014/main" id="{4B2468DF-7A99-E7A1-C796-F6C2F7486E70}"/>
              </a:ext>
            </a:extLst>
          </p:cNvPr>
          <p:cNvSpPr/>
          <p:nvPr/>
        </p:nvSpPr>
        <p:spPr>
          <a:xfrm>
            <a:off x="7422882" y="3411612"/>
            <a:ext cx="528422" cy="289973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54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5CF5BC-9AC1-66DA-1ED8-5CA2B2F3CB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60252" y="1486540"/>
            <a:ext cx="5592604" cy="5013554"/>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62C68D27-25B9-78D4-3D68-B841FFD7F18B}"/>
              </a:ext>
            </a:extLst>
          </p:cNvPr>
          <p:cNvSpPr txBox="1"/>
          <p:nvPr/>
        </p:nvSpPr>
        <p:spPr>
          <a:xfrm>
            <a:off x="488537" y="1373773"/>
            <a:ext cx="3581406" cy="5632311"/>
          </a:xfrm>
          <a:prstGeom prst="rect">
            <a:avLst/>
          </a:prstGeom>
          <a:noFill/>
        </p:spPr>
        <p:txBody>
          <a:bodyPr wrap="square">
            <a:spAutoFit/>
          </a:bodyPr>
          <a:lstStyle/>
          <a:p>
            <a:r>
              <a:rPr lang="en-US" sz="2000" dirty="0">
                <a:solidFill>
                  <a:srgbClr val="0070C0"/>
                </a:solidFill>
                <a:latin typeface="Century Gothic" panose="020B0502020202020204" pitchFamily="34" charset="0"/>
              </a:rPr>
              <a:t>Your complete gradebook might look something like this.</a:t>
            </a:r>
          </a:p>
          <a:p>
            <a:endParaRPr lang="en-US" sz="2000" dirty="0">
              <a:solidFill>
                <a:srgbClr val="0070C0"/>
              </a:solidFill>
              <a:latin typeface="Century Gothic" panose="020B0502020202020204" pitchFamily="34" charset="0"/>
            </a:endParaRPr>
          </a:p>
          <a:p>
            <a:r>
              <a:rPr lang="en-US" sz="2000" b="1" dirty="0">
                <a:solidFill>
                  <a:srgbClr val="FF0000"/>
                </a:solidFill>
                <a:latin typeface="Century Gothic" panose="020B0502020202020204" pitchFamily="34" charset="0"/>
              </a:rPr>
              <a:t>(1) </a:t>
            </a:r>
            <a:r>
              <a:rPr lang="en-US" sz="2000" dirty="0">
                <a:solidFill>
                  <a:srgbClr val="0070C0"/>
                </a:solidFill>
                <a:latin typeface="Century Gothic" panose="020B0502020202020204" pitchFamily="34" charset="0"/>
              </a:rPr>
              <a:t>In this example, there are two</a:t>
            </a:r>
            <a:r>
              <a:rPr lang="en-US" sz="2000" b="1" dirty="0">
                <a:solidFill>
                  <a:srgbClr val="0070C0"/>
                </a:solidFill>
                <a:latin typeface="Century Gothic" panose="020B0502020202020204" pitchFamily="34" charset="0"/>
              </a:rPr>
              <a:t> broad categories</a:t>
            </a:r>
            <a:r>
              <a:rPr lang="en-US" sz="2000" dirty="0">
                <a:solidFill>
                  <a:srgbClr val="0070C0"/>
                </a:solidFill>
                <a:latin typeface="Century Gothic" panose="020B0502020202020204" pitchFamily="34" charset="0"/>
              </a:rPr>
              <a:t>, Small Moodle Activities and Quizzes. </a:t>
            </a:r>
          </a:p>
          <a:p>
            <a:endParaRPr lang="en-US" sz="2000" dirty="0">
              <a:solidFill>
                <a:srgbClr val="0070C0"/>
              </a:solidFill>
              <a:latin typeface="Century Gothic" panose="020B0502020202020204" pitchFamily="34" charset="0"/>
            </a:endParaRPr>
          </a:p>
          <a:p>
            <a:r>
              <a:rPr lang="en-US" sz="2000" b="1" dirty="0">
                <a:solidFill>
                  <a:srgbClr val="FF0000"/>
                </a:solidFill>
                <a:latin typeface="Century Gothic" panose="020B0502020202020204" pitchFamily="34" charset="0"/>
              </a:rPr>
              <a:t>(2) </a:t>
            </a:r>
            <a:r>
              <a:rPr lang="en-US" sz="2000" dirty="0">
                <a:solidFill>
                  <a:srgbClr val="0070C0"/>
                </a:solidFill>
                <a:latin typeface="Century Gothic" panose="020B0502020202020204" pitchFamily="34" charset="0"/>
              </a:rPr>
              <a:t>Each of the two category has three</a:t>
            </a:r>
            <a:r>
              <a:rPr lang="en-US" sz="2000" b="1" dirty="0">
                <a:solidFill>
                  <a:srgbClr val="0070C0"/>
                </a:solidFill>
                <a:latin typeface="Century Gothic" panose="020B0502020202020204" pitchFamily="34" charset="0"/>
              </a:rPr>
              <a:t> assessments in it.</a:t>
            </a:r>
            <a:r>
              <a:rPr lang="en-US" sz="2000" dirty="0">
                <a:solidFill>
                  <a:srgbClr val="0070C0"/>
                </a:solidFill>
                <a:latin typeface="Century Gothic" panose="020B0502020202020204" pitchFamily="34" charset="0"/>
              </a:rPr>
              <a:t> </a:t>
            </a:r>
          </a:p>
          <a:p>
            <a:endParaRPr lang="en-US" sz="2000" dirty="0">
              <a:solidFill>
                <a:srgbClr val="0070C0"/>
              </a:solidFill>
              <a:latin typeface="Century Gothic" panose="020B0502020202020204" pitchFamily="34" charset="0"/>
            </a:endParaRPr>
          </a:p>
          <a:p>
            <a:r>
              <a:rPr lang="en-US" sz="2000" b="1" dirty="0">
                <a:solidFill>
                  <a:srgbClr val="FF0000"/>
                </a:solidFill>
                <a:latin typeface="Century Gothic" panose="020B0502020202020204" pitchFamily="34" charset="0"/>
              </a:rPr>
              <a:t>(3) </a:t>
            </a:r>
            <a:r>
              <a:rPr lang="en-US" sz="2000" dirty="0">
                <a:solidFill>
                  <a:srgbClr val="0070C0"/>
                </a:solidFill>
                <a:latin typeface="Century Gothic" panose="020B0502020202020204" pitchFamily="34" charset="0"/>
              </a:rPr>
              <a:t>The two categories together make up the </a:t>
            </a:r>
            <a:r>
              <a:rPr lang="en-US" sz="2000" b="1" dirty="0">
                <a:solidFill>
                  <a:srgbClr val="0070C0"/>
                </a:solidFill>
                <a:latin typeface="Century Gothic" panose="020B0502020202020204" pitchFamily="34" charset="0"/>
              </a:rPr>
              <a:t>Course total </a:t>
            </a:r>
            <a:r>
              <a:rPr lang="en-US" sz="2000" dirty="0">
                <a:solidFill>
                  <a:srgbClr val="0070C0"/>
                </a:solidFill>
                <a:latin typeface="Century Gothic" panose="020B0502020202020204" pitchFamily="34" charset="0"/>
              </a:rPr>
              <a:t>grade.</a:t>
            </a:r>
          </a:p>
          <a:p>
            <a:endParaRPr lang="en-US" sz="2000" dirty="0">
              <a:solidFill>
                <a:srgbClr val="0070C0"/>
              </a:solidFill>
              <a:latin typeface="Century Gothic" panose="020B0502020202020204" pitchFamily="34" charset="0"/>
            </a:endParaRPr>
          </a:p>
          <a:p>
            <a:endParaRPr lang="en-US" sz="2000" dirty="0">
              <a:solidFill>
                <a:srgbClr val="0070C0"/>
              </a:solidFill>
              <a:latin typeface="Century Gothic" panose="020B0502020202020204" pitchFamily="34" charset="0"/>
            </a:endParaRPr>
          </a:p>
        </p:txBody>
      </p:sp>
      <p:sp>
        <p:nvSpPr>
          <p:cNvPr id="6" name="Title 3">
            <a:extLst>
              <a:ext uri="{FF2B5EF4-FFF2-40B4-BE49-F238E27FC236}">
                <a16:creationId xmlns:a16="http://schemas.microsoft.com/office/drawing/2014/main" id="{31E0D27D-F3CB-3ABF-D7E7-031BEA2E6D07}"/>
              </a:ext>
            </a:extLst>
          </p:cNvPr>
          <p:cNvSpPr txBox="1">
            <a:spLocks/>
          </p:cNvSpPr>
          <p:nvPr/>
        </p:nvSpPr>
        <p:spPr>
          <a:xfrm>
            <a:off x="753035" y="384077"/>
            <a:ext cx="10600763" cy="670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3. Gradebook Setup Examples</a:t>
            </a:r>
          </a:p>
        </p:txBody>
      </p:sp>
      <p:sp>
        <p:nvSpPr>
          <p:cNvPr id="15" name="Left Brace 14">
            <a:extLst>
              <a:ext uri="{FF2B5EF4-FFF2-40B4-BE49-F238E27FC236}">
                <a16:creationId xmlns:a16="http://schemas.microsoft.com/office/drawing/2014/main" id="{0C9986AD-1B5C-3A44-5AB1-6535192815ED}"/>
              </a:ext>
            </a:extLst>
          </p:cNvPr>
          <p:cNvSpPr/>
          <p:nvPr/>
        </p:nvSpPr>
        <p:spPr>
          <a:xfrm>
            <a:off x="6206792" y="2542851"/>
            <a:ext cx="179295" cy="104236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82E85866-0581-0C0D-BDE2-FEEC8F54722B}"/>
              </a:ext>
            </a:extLst>
          </p:cNvPr>
          <p:cNvSpPr/>
          <p:nvPr/>
        </p:nvSpPr>
        <p:spPr>
          <a:xfrm>
            <a:off x="6202984" y="4395957"/>
            <a:ext cx="179295" cy="113019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8C11587-D4A6-F380-D96E-04E46E2B2BA8}"/>
              </a:ext>
            </a:extLst>
          </p:cNvPr>
          <p:cNvSpPr>
            <a:spLocks noGrp="1"/>
          </p:cNvSpPr>
          <p:nvPr>
            <p:ph type="sldNum" sz="quarter" idx="12"/>
          </p:nvPr>
        </p:nvSpPr>
        <p:spPr/>
        <p:txBody>
          <a:bodyPr/>
          <a:lstStyle/>
          <a:p>
            <a:fld id="{EEDEE9F5-9EDF-4A59-9AFD-63919C6DDFA3}" type="slidenum">
              <a:rPr lang="en-US" smtClean="0"/>
              <a:t>17</a:t>
            </a:fld>
            <a:endParaRPr lang="en-US"/>
          </a:p>
        </p:txBody>
      </p:sp>
      <p:sp>
        <p:nvSpPr>
          <p:cNvPr id="4" name="Rectangle 3">
            <a:extLst>
              <a:ext uri="{FF2B5EF4-FFF2-40B4-BE49-F238E27FC236}">
                <a16:creationId xmlns:a16="http://schemas.microsoft.com/office/drawing/2014/main" id="{84BF9A8A-C610-6A10-F316-B734CB123C36}"/>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6964277-051F-46F7-3629-9FBDDCB50035}"/>
              </a:ext>
            </a:extLst>
          </p:cNvPr>
          <p:cNvSpPr txBox="1"/>
          <p:nvPr/>
        </p:nvSpPr>
        <p:spPr>
          <a:xfrm>
            <a:off x="6003507" y="2233347"/>
            <a:ext cx="398954" cy="307777"/>
          </a:xfrm>
          <a:prstGeom prst="rect">
            <a:avLst/>
          </a:prstGeom>
          <a:noFill/>
        </p:spPr>
        <p:txBody>
          <a:bodyPr wrap="square">
            <a:spAutoFit/>
          </a:bodyPr>
          <a:lstStyle/>
          <a:p>
            <a:r>
              <a:rPr lang="en-US" sz="1400" b="1" dirty="0">
                <a:solidFill>
                  <a:srgbClr val="FF0000"/>
                </a:solidFill>
                <a:latin typeface="Century Gothic" panose="020B0502020202020204" pitchFamily="34" charset="0"/>
              </a:rPr>
              <a:t>1</a:t>
            </a:r>
            <a:endParaRPr lang="en-US" sz="1400" b="1" dirty="0">
              <a:solidFill>
                <a:srgbClr val="FF0000"/>
              </a:solidFill>
            </a:endParaRPr>
          </a:p>
        </p:txBody>
      </p:sp>
      <p:sp>
        <p:nvSpPr>
          <p:cNvPr id="28" name="TextBox 27">
            <a:extLst>
              <a:ext uri="{FF2B5EF4-FFF2-40B4-BE49-F238E27FC236}">
                <a16:creationId xmlns:a16="http://schemas.microsoft.com/office/drawing/2014/main" id="{D57678F9-4518-4964-4358-163C30A29BF5}"/>
              </a:ext>
            </a:extLst>
          </p:cNvPr>
          <p:cNvSpPr txBox="1"/>
          <p:nvPr/>
        </p:nvSpPr>
        <p:spPr>
          <a:xfrm>
            <a:off x="6025260" y="4088180"/>
            <a:ext cx="398954" cy="307777"/>
          </a:xfrm>
          <a:prstGeom prst="rect">
            <a:avLst/>
          </a:prstGeom>
          <a:noFill/>
        </p:spPr>
        <p:txBody>
          <a:bodyPr wrap="square">
            <a:spAutoFit/>
          </a:bodyPr>
          <a:lstStyle/>
          <a:p>
            <a:r>
              <a:rPr lang="en-US" sz="1400" b="1" dirty="0">
                <a:solidFill>
                  <a:srgbClr val="FF0000"/>
                </a:solidFill>
                <a:latin typeface="Century Gothic" panose="020B0502020202020204" pitchFamily="34" charset="0"/>
              </a:rPr>
              <a:t>1</a:t>
            </a:r>
            <a:endParaRPr lang="en-US" sz="1400" b="1" dirty="0">
              <a:solidFill>
                <a:srgbClr val="FF0000"/>
              </a:solidFill>
            </a:endParaRPr>
          </a:p>
        </p:txBody>
      </p:sp>
      <p:sp>
        <p:nvSpPr>
          <p:cNvPr id="30" name="TextBox 29">
            <a:extLst>
              <a:ext uri="{FF2B5EF4-FFF2-40B4-BE49-F238E27FC236}">
                <a16:creationId xmlns:a16="http://schemas.microsoft.com/office/drawing/2014/main" id="{F490312F-48F7-A88E-7C42-7B8EC1C06DAC}"/>
              </a:ext>
            </a:extLst>
          </p:cNvPr>
          <p:cNvSpPr txBox="1"/>
          <p:nvPr/>
        </p:nvSpPr>
        <p:spPr>
          <a:xfrm>
            <a:off x="5905673" y="2910144"/>
            <a:ext cx="398954" cy="307777"/>
          </a:xfrm>
          <a:prstGeom prst="rect">
            <a:avLst/>
          </a:prstGeom>
          <a:noFill/>
        </p:spPr>
        <p:txBody>
          <a:bodyPr wrap="square">
            <a:spAutoFit/>
          </a:bodyPr>
          <a:lstStyle/>
          <a:p>
            <a:r>
              <a:rPr lang="en-US" sz="1400" b="1" dirty="0">
                <a:solidFill>
                  <a:srgbClr val="FF0000"/>
                </a:solidFill>
                <a:latin typeface="Century Gothic" panose="020B0502020202020204" pitchFamily="34" charset="0"/>
              </a:rPr>
              <a:t>2</a:t>
            </a:r>
            <a:endParaRPr lang="en-US" sz="1400" b="1" dirty="0">
              <a:solidFill>
                <a:srgbClr val="FF0000"/>
              </a:solidFill>
            </a:endParaRPr>
          </a:p>
        </p:txBody>
      </p:sp>
      <p:sp>
        <p:nvSpPr>
          <p:cNvPr id="31" name="TextBox 30">
            <a:extLst>
              <a:ext uri="{FF2B5EF4-FFF2-40B4-BE49-F238E27FC236}">
                <a16:creationId xmlns:a16="http://schemas.microsoft.com/office/drawing/2014/main" id="{16CD6B21-96C6-4780-10E8-8D56AAD0E7B4}"/>
              </a:ext>
            </a:extLst>
          </p:cNvPr>
          <p:cNvSpPr txBox="1"/>
          <p:nvPr/>
        </p:nvSpPr>
        <p:spPr>
          <a:xfrm>
            <a:off x="5893677" y="4800009"/>
            <a:ext cx="398954" cy="307777"/>
          </a:xfrm>
          <a:prstGeom prst="rect">
            <a:avLst/>
          </a:prstGeom>
          <a:noFill/>
        </p:spPr>
        <p:txBody>
          <a:bodyPr wrap="square">
            <a:spAutoFit/>
          </a:bodyPr>
          <a:lstStyle/>
          <a:p>
            <a:r>
              <a:rPr lang="en-US" sz="1400" b="1" dirty="0">
                <a:solidFill>
                  <a:srgbClr val="FF0000"/>
                </a:solidFill>
                <a:latin typeface="Century Gothic" panose="020B0502020202020204" pitchFamily="34" charset="0"/>
              </a:rPr>
              <a:t>2</a:t>
            </a:r>
            <a:endParaRPr lang="en-US" sz="1400" b="1" dirty="0">
              <a:solidFill>
                <a:srgbClr val="FF0000"/>
              </a:solidFill>
            </a:endParaRPr>
          </a:p>
        </p:txBody>
      </p:sp>
      <p:sp>
        <p:nvSpPr>
          <p:cNvPr id="32" name="TextBox 31">
            <a:extLst>
              <a:ext uri="{FF2B5EF4-FFF2-40B4-BE49-F238E27FC236}">
                <a16:creationId xmlns:a16="http://schemas.microsoft.com/office/drawing/2014/main" id="{83AAA88A-099B-A420-7F2F-E2E5C91EA93A}"/>
              </a:ext>
            </a:extLst>
          </p:cNvPr>
          <p:cNvSpPr txBox="1"/>
          <p:nvPr/>
        </p:nvSpPr>
        <p:spPr>
          <a:xfrm>
            <a:off x="6025260" y="6032966"/>
            <a:ext cx="398954" cy="307777"/>
          </a:xfrm>
          <a:prstGeom prst="rect">
            <a:avLst/>
          </a:prstGeom>
          <a:noFill/>
        </p:spPr>
        <p:txBody>
          <a:bodyPr wrap="square">
            <a:spAutoFit/>
          </a:bodyPr>
          <a:lstStyle/>
          <a:p>
            <a:r>
              <a:rPr lang="en-US" sz="1400" b="1" dirty="0">
                <a:solidFill>
                  <a:srgbClr val="FF0000"/>
                </a:solidFill>
                <a:latin typeface="Century Gothic" panose="020B0502020202020204" pitchFamily="34" charset="0"/>
              </a:rPr>
              <a:t>3</a:t>
            </a:r>
            <a:endParaRPr lang="en-US" sz="1400" b="1" dirty="0">
              <a:solidFill>
                <a:srgbClr val="FF0000"/>
              </a:solidFill>
            </a:endParaRPr>
          </a:p>
        </p:txBody>
      </p:sp>
    </p:spTree>
    <p:extLst>
      <p:ext uri="{BB962C8B-B14F-4D97-AF65-F5344CB8AC3E}">
        <p14:creationId xmlns:p14="http://schemas.microsoft.com/office/powerpoint/2010/main" val="316538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ACF5B6-49E5-82FD-3C09-A34885DA77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8544" y="809235"/>
            <a:ext cx="5592604" cy="5013554"/>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62C68D27-25B9-78D4-3D68-B841FFD7F18B}"/>
              </a:ext>
            </a:extLst>
          </p:cNvPr>
          <p:cNvSpPr txBox="1"/>
          <p:nvPr/>
        </p:nvSpPr>
        <p:spPr>
          <a:xfrm>
            <a:off x="511087" y="562726"/>
            <a:ext cx="3963127" cy="2246769"/>
          </a:xfrm>
          <a:prstGeom prst="rect">
            <a:avLst/>
          </a:prstGeom>
          <a:noFill/>
        </p:spPr>
        <p:txBody>
          <a:bodyPr wrap="square">
            <a:spAutoFit/>
          </a:bodyPr>
          <a:lstStyle/>
          <a:p>
            <a:r>
              <a:rPr lang="en-US" sz="2000" dirty="0">
                <a:solidFill>
                  <a:srgbClr val="0070C0"/>
                </a:solidFill>
                <a:latin typeface="Century Gothic" panose="020B0502020202020204" pitchFamily="34" charset="0"/>
              </a:rPr>
              <a:t>The maximum grade or number of points for each individual assignment is determined by how the assignment was set up by the </a:t>
            </a:r>
            <a:r>
              <a:rPr lang="en-US" sz="2000">
                <a:solidFill>
                  <a:srgbClr val="0070C0"/>
                </a:solidFill>
                <a:latin typeface="Century Gothic" panose="020B0502020202020204" pitchFamily="34" charset="0"/>
              </a:rPr>
              <a:t>instructor.</a:t>
            </a:r>
            <a:endParaRPr lang="en-US" sz="2000" dirty="0">
              <a:solidFill>
                <a:srgbClr val="0070C0"/>
              </a:solidFill>
              <a:latin typeface="Century Gothic" panose="020B0502020202020204" pitchFamily="34" charset="0"/>
            </a:endParaRPr>
          </a:p>
          <a:p>
            <a:endParaRPr lang="en-US" sz="2000" dirty="0">
              <a:solidFill>
                <a:srgbClr val="0070C0"/>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C118478B-70AC-26F7-831B-EB6D13E367B4}"/>
              </a:ext>
            </a:extLst>
          </p:cNvPr>
          <p:cNvCxnSpPr>
            <a:cxnSpLocks/>
          </p:cNvCxnSpPr>
          <p:nvPr/>
        </p:nvCxnSpPr>
        <p:spPr>
          <a:xfrm>
            <a:off x="4474214" y="1739348"/>
            <a:ext cx="4164819" cy="59441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F9B9005-4628-1B30-65AD-15029EC0D0DC}"/>
              </a:ext>
            </a:extLst>
          </p:cNvPr>
          <p:cNvSpPr>
            <a:spLocks noGrp="1"/>
          </p:cNvSpPr>
          <p:nvPr>
            <p:ph type="sldNum" sz="quarter" idx="12"/>
          </p:nvPr>
        </p:nvSpPr>
        <p:spPr/>
        <p:txBody>
          <a:bodyPr/>
          <a:lstStyle/>
          <a:p>
            <a:fld id="{EEDEE9F5-9EDF-4A59-9AFD-63919C6DDFA3}" type="slidenum">
              <a:rPr lang="en-US" smtClean="0"/>
              <a:t>18</a:t>
            </a:fld>
            <a:endParaRPr lang="en-US"/>
          </a:p>
        </p:txBody>
      </p:sp>
      <p:sp>
        <p:nvSpPr>
          <p:cNvPr id="4" name="Rectangle 3">
            <a:extLst>
              <a:ext uri="{FF2B5EF4-FFF2-40B4-BE49-F238E27FC236}">
                <a16:creationId xmlns:a16="http://schemas.microsoft.com/office/drawing/2014/main" id="{68009D65-5B40-572B-3660-BBB638955BE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39A812E-6D0D-60CB-B0E8-CDEA32D5B824}"/>
              </a:ext>
            </a:extLst>
          </p:cNvPr>
          <p:cNvSpPr/>
          <p:nvPr/>
        </p:nvSpPr>
        <p:spPr>
          <a:xfrm>
            <a:off x="8746434" y="1888434"/>
            <a:ext cx="534707" cy="98397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84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7D2621-D3D5-8F4F-7F68-5ED4BA21E2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7620" y="612844"/>
            <a:ext cx="6282824" cy="563231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62C68D27-25B9-78D4-3D68-B841FFD7F18B}"/>
              </a:ext>
            </a:extLst>
          </p:cNvPr>
          <p:cNvSpPr txBox="1"/>
          <p:nvPr/>
        </p:nvSpPr>
        <p:spPr>
          <a:xfrm>
            <a:off x="314863" y="458955"/>
            <a:ext cx="4737895" cy="5940088"/>
          </a:xfrm>
          <a:prstGeom prst="rect">
            <a:avLst/>
          </a:prstGeom>
          <a:noFill/>
        </p:spPr>
        <p:txBody>
          <a:bodyPr wrap="square">
            <a:spAutoFit/>
          </a:bodyPr>
          <a:lstStyle/>
          <a:p>
            <a:r>
              <a:rPr lang="en-US" sz="2000" dirty="0">
                <a:solidFill>
                  <a:srgbClr val="0070C0"/>
                </a:solidFill>
                <a:latin typeface="Century Gothic" panose="020B0502020202020204" pitchFamily="34" charset="0"/>
              </a:rPr>
              <a:t>The most important parameters on this page are those that govern the </a:t>
            </a:r>
            <a:r>
              <a:rPr lang="en-US" sz="2000" b="1" dirty="0">
                <a:solidFill>
                  <a:srgbClr val="0070C0"/>
                </a:solidFill>
                <a:latin typeface="Century Gothic" panose="020B0502020202020204" pitchFamily="34" charset="0"/>
              </a:rPr>
              <a:t>gradebook as a whole</a:t>
            </a:r>
            <a:r>
              <a:rPr lang="en-US" sz="2000" dirty="0">
                <a:solidFill>
                  <a:srgbClr val="0070C0"/>
                </a:solidFill>
                <a:latin typeface="Century Gothic" panose="020B0502020202020204" pitchFamily="34" charset="0"/>
              </a:rPr>
              <a:t> and the gradebook</a:t>
            </a:r>
            <a:r>
              <a:rPr lang="en-US" sz="2000" b="1" dirty="0">
                <a:solidFill>
                  <a:srgbClr val="0070C0"/>
                </a:solidFill>
                <a:latin typeface="Century Gothic" panose="020B0502020202020204" pitchFamily="34" charset="0"/>
              </a:rPr>
              <a:t> categories</a:t>
            </a:r>
            <a:r>
              <a:rPr lang="en-US" sz="20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The various aggregation calculations that applied to assignments within categories (</a:t>
            </a:r>
            <a:r>
              <a:rPr lang="en-US" sz="2000" i="1" dirty="0">
                <a:solidFill>
                  <a:srgbClr val="0070C0"/>
                </a:solidFill>
                <a:latin typeface="Century Gothic" panose="020B0502020202020204" pitchFamily="34" charset="0"/>
              </a:rPr>
              <a:t>mean</a:t>
            </a:r>
            <a:r>
              <a:rPr lang="en-US" sz="2000" dirty="0">
                <a:solidFill>
                  <a:srgbClr val="0070C0"/>
                </a:solidFill>
                <a:latin typeface="Century Gothic" panose="020B0502020202020204" pitchFamily="34" charset="0"/>
              </a:rPr>
              <a:t>, </a:t>
            </a:r>
            <a:r>
              <a:rPr lang="en-US" sz="2000" i="1" dirty="0">
                <a:solidFill>
                  <a:srgbClr val="0070C0"/>
                </a:solidFill>
                <a:latin typeface="Century Gothic" panose="020B0502020202020204" pitchFamily="34" charset="0"/>
              </a:rPr>
              <a:t>weighted mean</a:t>
            </a:r>
            <a:r>
              <a:rPr lang="en-US" sz="2000" dirty="0">
                <a:solidFill>
                  <a:srgbClr val="0070C0"/>
                </a:solidFill>
                <a:latin typeface="Century Gothic" panose="020B0502020202020204" pitchFamily="34" charset="0"/>
              </a:rPr>
              <a:t>, etc.) can also be applied to the way that categories are calculated for the final grade.</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To return to a category and edit how assignments within it are aggregated or totaled, edit the category. To change how categories within a course contribute to the Course total grade, edit the entire Course Grade folder.</a:t>
            </a:r>
          </a:p>
        </p:txBody>
      </p:sp>
      <p:sp>
        <p:nvSpPr>
          <p:cNvPr id="2" name="Slide Number Placeholder 1">
            <a:extLst>
              <a:ext uri="{FF2B5EF4-FFF2-40B4-BE49-F238E27FC236}">
                <a16:creationId xmlns:a16="http://schemas.microsoft.com/office/drawing/2014/main" id="{F100A303-901C-B50E-621D-7B8E8D52073F}"/>
              </a:ext>
            </a:extLst>
          </p:cNvPr>
          <p:cNvSpPr>
            <a:spLocks noGrp="1"/>
          </p:cNvSpPr>
          <p:nvPr>
            <p:ph type="sldNum" sz="quarter" idx="12"/>
          </p:nvPr>
        </p:nvSpPr>
        <p:spPr/>
        <p:txBody>
          <a:bodyPr/>
          <a:lstStyle/>
          <a:p>
            <a:fld id="{EEDEE9F5-9EDF-4A59-9AFD-63919C6DDFA3}" type="slidenum">
              <a:rPr lang="en-US" smtClean="0"/>
              <a:t>19</a:t>
            </a:fld>
            <a:endParaRPr lang="en-US"/>
          </a:p>
        </p:txBody>
      </p:sp>
      <p:sp>
        <p:nvSpPr>
          <p:cNvPr id="4" name="Rectangle 3">
            <a:extLst>
              <a:ext uri="{FF2B5EF4-FFF2-40B4-BE49-F238E27FC236}">
                <a16:creationId xmlns:a16="http://schemas.microsoft.com/office/drawing/2014/main" id="{5503F082-5240-986D-1ED5-78220BDF48EA}"/>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126230F-4C7E-A5D5-010D-193ED8AE49F2}"/>
              </a:ext>
            </a:extLst>
          </p:cNvPr>
          <p:cNvSpPr/>
          <p:nvPr/>
        </p:nvSpPr>
        <p:spPr>
          <a:xfrm>
            <a:off x="9448800" y="1073427"/>
            <a:ext cx="534707" cy="29817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8641B17-2BC3-64C6-C1C4-B8C411D21DCC}"/>
              </a:ext>
            </a:extLst>
          </p:cNvPr>
          <p:cNvSpPr/>
          <p:nvPr/>
        </p:nvSpPr>
        <p:spPr>
          <a:xfrm>
            <a:off x="9448800" y="1470235"/>
            <a:ext cx="534707" cy="29817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E1D42B7-32F4-CD46-D75F-ACC45AC0786E}"/>
              </a:ext>
            </a:extLst>
          </p:cNvPr>
          <p:cNvSpPr/>
          <p:nvPr/>
        </p:nvSpPr>
        <p:spPr>
          <a:xfrm>
            <a:off x="9442174" y="3581401"/>
            <a:ext cx="534707" cy="29817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43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932329" y="1140490"/>
            <a:ext cx="10327341" cy="3046988"/>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The Moodle Gradebook is extremely customizable. However, this customizability is made possible by an abundance of available parameters that can seem overwhelming to a new user.</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In this guide, you will see how to create grade categories for assignments and how to manipulate the calculation (or aggregate) of multiple graded assignments within a category. </a:t>
            </a:r>
          </a:p>
          <a:p>
            <a:endParaRPr lang="en-US" sz="2400" dirty="0">
              <a:solidFill>
                <a:srgbClr val="0070C0"/>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787E4762-C690-F0B5-8748-AD4D4BEF7F2F}"/>
              </a:ext>
            </a:extLst>
          </p:cNvPr>
          <p:cNvSpPr>
            <a:spLocks noGrp="1"/>
          </p:cNvSpPr>
          <p:nvPr>
            <p:ph type="sldNum" sz="quarter" idx="12"/>
          </p:nvPr>
        </p:nvSpPr>
        <p:spPr/>
        <p:txBody>
          <a:bodyPr/>
          <a:lstStyle/>
          <a:p>
            <a:fld id="{EEDEE9F5-9EDF-4A59-9AFD-63919C6DDFA3}" type="slidenum">
              <a:rPr lang="en-US" smtClean="0"/>
              <a:t>2</a:t>
            </a:fld>
            <a:endParaRPr lang="en-US"/>
          </a:p>
        </p:txBody>
      </p:sp>
      <p:sp>
        <p:nvSpPr>
          <p:cNvPr id="3" name="Rectangle 2">
            <a:extLst>
              <a:ext uri="{FF2B5EF4-FFF2-40B4-BE49-F238E27FC236}">
                <a16:creationId xmlns:a16="http://schemas.microsoft.com/office/drawing/2014/main" id="{59DEF64E-D891-4A43-46EC-B1E86C83C6A6}"/>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539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C68D27-25B9-78D4-3D68-B841FFD7F18B}"/>
              </a:ext>
            </a:extLst>
          </p:cNvPr>
          <p:cNvSpPr txBox="1"/>
          <p:nvPr/>
        </p:nvSpPr>
        <p:spPr>
          <a:xfrm>
            <a:off x="594622" y="599523"/>
            <a:ext cx="3933268" cy="5016758"/>
          </a:xfrm>
          <a:prstGeom prst="rect">
            <a:avLst/>
          </a:prstGeom>
          <a:noFill/>
        </p:spPr>
        <p:txBody>
          <a:bodyPr wrap="square">
            <a:spAutoFit/>
          </a:bodyPr>
          <a:lstStyle/>
          <a:p>
            <a:r>
              <a:rPr lang="en-US" sz="2000" dirty="0">
                <a:solidFill>
                  <a:srgbClr val="0070C0"/>
                </a:solidFill>
                <a:latin typeface="Century Gothic" panose="020B0502020202020204" pitchFamily="34" charset="0"/>
              </a:rPr>
              <a:t>In this simple example, </a:t>
            </a:r>
            <a:r>
              <a:rPr lang="en-US" sz="2000" b="1" dirty="0">
                <a:solidFill>
                  <a:srgbClr val="0070C0"/>
                </a:solidFill>
                <a:latin typeface="Century Gothic" panose="020B0502020202020204" pitchFamily="34" charset="0"/>
              </a:rPr>
              <a:t>the mean of the grades of the assignments determines the grade for a category, and the mean of the two categories determines the grade for the course</a:t>
            </a:r>
            <a:r>
              <a:rPr lang="en-US" sz="2000" dirty="0">
                <a:solidFill>
                  <a:srgbClr val="0070C0"/>
                </a:solidFill>
                <a:latin typeface="Century Gothic" panose="020B0502020202020204" pitchFamily="34" charset="0"/>
              </a:rPr>
              <a:t>.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I.e., Activities 1, 2, and 3 count equally for the “Small Moodle Activities” grade Category; Quizzes 1, 2, and 3 count equally for the “Quizzes” category; and the two categories count equally for the final grade.</a:t>
            </a:r>
          </a:p>
        </p:txBody>
      </p:sp>
      <p:sp>
        <p:nvSpPr>
          <p:cNvPr id="2" name="Slide Number Placeholder 1">
            <a:extLst>
              <a:ext uri="{FF2B5EF4-FFF2-40B4-BE49-F238E27FC236}">
                <a16:creationId xmlns:a16="http://schemas.microsoft.com/office/drawing/2014/main" id="{1537CE99-42BE-D2DF-88FA-425BCF71F9BC}"/>
              </a:ext>
            </a:extLst>
          </p:cNvPr>
          <p:cNvSpPr>
            <a:spLocks noGrp="1"/>
          </p:cNvSpPr>
          <p:nvPr>
            <p:ph type="sldNum" sz="quarter" idx="12"/>
          </p:nvPr>
        </p:nvSpPr>
        <p:spPr/>
        <p:txBody>
          <a:bodyPr/>
          <a:lstStyle/>
          <a:p>
            <a:fld id="{EEDEE9F5-9EDF-4A59-9AFD-63919C6DDFA3}" type="slidenum">
              <a:rPr lang="en-US" smtClean="0"/>
              <a:t>20</a:t>
            </a:fld>
            <a:endParaRPr lang="en-US"/>
          </a:p>
        </p:txBody>
      </p:sp>
      <p:sp>
        <p:nvSpPr>
          <p:cNvPr id="4" name="Rectangle 3">
            <a:extLst>
              <a:ext uri="{FF2B5EF4-FFF2-40B4-BE49-F238E27FC236}">
                <a16:creationId xmlns:a16="http://schemas.microsoft.com/office/drawing/2014/main" id="{5839CB74-5661-497C-CC6A-8B1AF7FA09A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DFBE97-62F8-844E-CCFE-C888AC56A8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18533" y="612844"/>
            <a:ext cx="6282824" cy="56323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86098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5CF5BC-9AC1-66DA-1ED8-5CA2B2F3CB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9500" y="691267"/>
            <a:ext cx="6514188" cy="5325838"/>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62C68D27-25B9-78D4-3D68-B841FFD7F18B}"/>
              </a:ext>
            </a:extLst>
          </p:cNvPr>
          <p:cNvSpPr txBox="1"/>
          <p:nvPr/>
        </p:nvSpPr>
        <p:spPr>
          <a:xfrm>
            <a:off x="390696" y="766731"/>
            <a:ext cx="3933268" cy="4401205"/>
          </a:xfrm>
          <a:prstGeom prst="rect">
            <a:avLst/>
          </a:prstGeom>
          <a:noFill/>
        </p:spPr>
        <p:txBody>
          <a:bodyPr wrap="square">
            <a:spAutoFit/>
          </a:bodyPr>
          <a:lstStyle/>
          <a:p>
            <a:r>
              <a:rPr lang="en-US" sz="2000" dirty="0">
                <a:solidFill>
                  <a:srgbClr val="0070C0"/>
                </a:solidFill>
                <a:latin typeface="Century Gothic" panose="020B0502020202020204" pitchFamily="34" charset="0"/>
              </a:rPr>
              <a:t>Perhaps, though, one wants the “Small Moodle Activities” to be worth 75% of the course grade and “Quizzes” to only be worth 25%.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Since it relates to the relative weight of categories, we will </a:t>
            </a:r>
            <a:r>
              <a:rPr lang="en-US" sz="2000" b="1" dirty="0">
                <a:solidFill>
                  <a:srgbClr val="0070C0"/>
                </a:solidFill>
                <a:latin typeface="Century Gothic" panose="020B0502020202020204" pitchFamily="34" charset="0"/>
              </a:rPr>
              <a:t>edit the settings for the gradebook as a whole</a:t>
            </a:r>
            <a:r>
              <a:rPr lang="en-US" sz="2000" dirty="0">
                <a:solidFill>
                  <a:srgbClr val="0070C0"/>
                </a:solidFill>
                <a:latin typeface="Century Gothic" panose="020B0502020202020204" pitchFamily="34" charset="0"/>
              </a:rPr>
              <a:t>.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Click </a:t>
            </a:r>
            <a:r>
              <a:rPr lang="en-US" sz="2000" b="1" dirty="0">
                <a:solidFill>
                  <a:srgbClr val="0070C0"/>
                </a:solidFill>
                <a:latin typeface="Century Gothic" panose="020B0502020202020204" pitchFamily="34" charset="0"/>
              </a:rPr>
              <a:t>Edit </a:t>
            </a:r>
            <a:r>
              <a:rPr lang="en-US" sz="2000" dirty="0">
                <a:solidFill>
                  <a:srgbClr val="0070C0"/>
                </a:solidFill>
                <a:latin typeface="Century Gothic" panose="020B0502020202020204" pitchFamily="34" charset="0"/>
              </a:rPr>
              <a:t>and then select </a:t>
            </a:r>
            <a:r>
              <a:rPr lang="en-US" sz="2000" b="1" dirty="0">
                <a:solidFill>
                  <a:srgbClr val="0070C0"/>
                </a:solidFill>
                <a:latin typeface="Century Gothic" panose="020B0502020202020204" pitchFamily="34" charset="0"/>
              </a:rPr>
              <a:t>Edit settings</a:t>
            </a:r>
            <a:r>
              <a:rPr lang="en-US" sz="2000" dirty="0">
                <a:solidFill>
                  <a:srgbClr val="0070C0"/>
                </a:solidFill>
                <a:latin typeface="Century Gothic" panose="020B0502020202020204" pitchFamily="34" charset="0"/>
              </a:rPr>
              <a:t> from the drop-down menu. </a:t>
            </a:r>
          </a:p>
        </p:txBody>
      </p:sp>
      <p:sp>
        <p:nvSpPr>
          <p:cNvPr id="2" name="Slide Number Placeholder 1">
            <a:extLst>
              <a:ext uri="{FF2B5EF4-FFF2-40B4-BE49-F238E27FC236}">
                <a16:creationId xmlns:a16="http://schemas.microsoft.com/office/drawing/2014/main" id="{05751BC6-E951-313A-E363-B3DD82E453E5}"/>
              </a:ext>
            </a:extLst>
          </p:cNvPr>
          <p:cNvSpPr>
            <a:spLocks noGrp="1"/>
          </p:cNvSpPr>
          <p:nvPr>
            <p:ph type="sldNum" sz="quarter" idx="12"/>
          </p:nvPr>
        </p:nvSpPr>
        <p:spPr/>
        <p:txBody>
          <a:bodyPr/>
          <a:lstStyle/>
          <a:p>
            <a:fld id="{EEDEE9F5-9EDF-4A59-9AFD-63919C6DDFA3}" type="slidenum">
              <a:rPr lang="en-US" smtClean="0"/>
              <a:t>21</a:t>
            </a:fld>
            <a:endParaRPr lang="en-US"/>
          </a:p>
        </p:txBody>
      </p:sp>
      <p:sp>
        <p:nvSpPr>
          <p:cNvPr id="6" name="Rectangle 5">
            <a:extLst>
              <a:ext uri="{FF2B5EF4-FFF2-40B4-BE49-F238E27FC236}">
                <a16:creationId xmlns:a16="http://schemas.microsoft.com/office/drawing/2014/main" id="{796C9F02-672F-8B6D-DCD0-C0AD829532B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CBAA7CB-7DCC-44C1-82BA-782CE44F2452}"/>
              </a:ext>
            </a:extLst>
          </p:cNvPr>
          <p:cNvSpPr/>
          <p:nvPr/>
        </p:nvSpPr>
        <p:spPr>
          <a:xfrm>
            <a:off x="8246165" y="1430477"/>
            <a:ext cx="1325218" cy="58716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63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7DD3E87-F463-2C92-29F8-A99415346362}"/>
              </a:ext>
            </a:extLst>
          </p:cNvPr>
          <p:cNvSpPr txBox="1"/>
          <p:nvPr/>
        </p:nvSpPr>
        <p:spPr>
          <a:xfrm>
            <a:off x="5975291" y="1041462"/>
            <a:ext cx="5691809" cy="1938992"/>
          </a:xfrm>
          <a:prstGeom prst="rect">
            <a:avLst/>
          </a:prstGeom>
          <a:noFill/>
        </p:spPr>
        <p:txBody>
          <a:bodyPr wrap="square">
            <a:spAutoFit/>
          </a:bodyPr>
          <a:lstStyle/>
          <a:p>
            <a:r>
              <a:rPr lang="en-US" sz="2400" dirty="0">
                <a:solidFill>
                  <a:srgbClr val="0070C0"/>
                </a:solidFill>
                <a:latin typeface="Century Gothic" panose="020B0502020202020204" pitchFamily="34" charset="0"/>
              </a:rPr>
              <a:t>Select </a:t>
            </a:r>
            <a:r>
              <a:rPr lang="en-US" sz="2400" b="1" dirty="0">
                <a:solidFill>
                  <a:srgbClr val="0070C0"/>
                </a:solidFill>
                <a:latin typeface="Century Gothic" panose="020B0502020202020204" pitchFamily="34" charset="0"/>
              </a:rPr>
              <a:t>Weighted mean of grades </a:t>
            </a:r>
            <a:r>
              <a:rPr lang="en-US" sz="2400" dirty="0">
                <a:solidFill>
                  <a:srgbClr val="0070C0"/>
                </a:solidFill>
                <a:latin typeface="Century Gothic" panose="020B0502020202020204" pitchFamily="34" charset="0"/>
              </a:rPr>
              <a:t>in the Aggregation menu. This will then allow you to alter the relative weight of each of the categories within the course.</a:t>
            </a:r>
          </a:p>
        </p:txBody>
      </p:sp>
      <p:sp>
        <p:nvSpPr>
          <p:cNvPr id="2" name="Slide Number Placeholder 1">
            <a:extLst>
              <a:ext uri="{FF2B5EF4-FFF2-40B4-BE49-F238E27FC236}">
                <a16:creationId xmlns:a16="http://schemas.microsoft.com/office/drawing/2014/main" id="{EFF29638-DAFF-380D-616A-3A84DE2462E1}"/>
              </a:ext>
            </a:extLst>
          </p:cNvPr>
          <p:cNvSpPr>
            <a:spLocks noGrp="1"/>
          </p:cNvSpPr>
          <p:nvPr>
            <p:ph type="sldNum" sz="quarter" idx="12"/>
          </p:nvPr>
        </p:nvSpPr>
        <p:spPr/>
        <p:txBody>
          <a:bodyPr/>
          <a:lstStyle/>
          <a:p>
            <a:fld id="{EEDEE9F5-9EDF-4A59-9AFD-63919C6DDFA3}" type="slidenum">
              <a:rPr lang="en-US" smtClean="0"/>
              <a:t>22</a:t>
            </a:fld>
            <a:endParaRPr lang="en-US"/>
          </a:p>
        </p:txBody>
      </p:sp>
      <p:sp>
        <p:nvSpPr>
          <p:cNvPr id="6" name="Rectangle 5">
            <a:extLst>
              <a:ext uri="{FF2B5EF4-FFF2-40B4-BE49-F238E27FC236}">
                <a16:creationId xmlns:a16="http://schemas.microsoft.com/office/drawing/2014/main" id="{4E159557-9889-54B0-6A51-691E8D8E35BB}"/>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486916D-22B2-D759-3D78-FA461015DF20}"/>
              </a:ext>
            </a:extLst>
          </p:cNvPr>
          <p:cNvPicPr>
            <a:picLocks noChangeAspect="1"/>
          </p:cNvPicPr>
          <p:nvPr/>
        </p:nvPicPr>
        <p:blipFill>
          <a:blip r:embed="rId2"/>
          <a:stretch>
            <a:fillRect/>
          </a:stretch>
        </p:blipFill>
        <p:spPr>
          <a:xfrm>
            <a:off x="527359" y="469093"/>
            <a:ext cx="4923033" cy="6023782"/>
          </a:xfrm>
          <a:prstGeom prst="rect">
            <a:avLst/>
          </a:prstGeom>
          <a:effectLst>
            <a:outerShdw blurRad="63500" sx="102000" sy="102000" algn="ctr" rotWithShape="0">
              <a:prstClr val="black">
                <a:alpha val="40000"/>
              </a:prstClr>
            </a:outerShdw>
          </a:effectLst>
        </p:spPr>
      </p:pic>
      <p:sp>
        <p:nvSpPr>
          <p:cNvPr id="10" name="Rectangle: Rounded Corners 9">
            <a:extLst>
              <a:ext uri="{FF2B5EF4-FFF2-40B4-BE49-F238E27FC236}">
                <a16:creationId xmlns:a16="http://schemas.microsoft.com/office/drawing/2014/main" id="{54BD23EE-7B42-0612-DF04-0BD0D19ECA25}"/>
              </a:ext>
            </a:extLst>
          </p:cNvPr>
          <p:cNvSpPr/>
          <p:nvPr/>
        </p:nvSpPr>
        <p:spPr>
          <a:xfrm>
            <a:off x="2511286" y="2494722"/>
            <a:ext cx="2428461" cy="29817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37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C68D27-25B9-78D4-3D68-B841FFD7F18B}"/>
              </a:ext>
            </a:extLst>
          </p:cNvPr>
          <p:cNvSpPr txBox="1"/>
          <p:nvPr/>
        </p:nvSpPr>
        <p:spPr>
          <a:xfrm>
            <a:off x="390696" y="766731"/>
            <a:ext cx="3831680" cy="5324535"/>
          </a:xfrm>
          <a:prstGeom prst="rect">
            <a:avLst/>
          </a:prstGeom>
          <a:noFill/>
        </p:spPr>
        <p:txBody>
          <a:bodyPr wrap="square">
            <a:spAutoFit/>
          </a:bodyPr>
          <a:lstStyle/>
          <a:p>
            <a:r>
              <a:rPr lang="en-US" sz="2000" dirty="0">
                <a:solidFill>
                  <a:srgbClr val="0070C0"/>
                </a:solidFill>
                <a:latin typeface="Century Gothic" panose="020B0502020202020204" pitchFamily="34" charset="0"/>
              </a:rPr>
              <a:t>The Gradebook now has fields in which one can edit the relative weight of the Categories within it.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Note that </a:t>
            </a:r>
            <a:r>
              <a:rPr lang="en-US" sz="2000" b="1" dirty="0">
                <a:solidFill>
                  <a:srgbClr val="0070C0"/>
                </a:solidFill>
                <a:latin typeface="Century Gothic" panose="020B0502020202020204" pitchFamily="34" charset="0"/>
              </a:rPr>
              <a:t>weights are </a:t>
            </a:r>
            <a:r>
              <a:rPr lang="en-US" sz="2000" b="1" i="1" u="sng" dirty="0">
                <a:solidFill>
                  <a:srgbClr val="0070C0"/>
                </a:solidFill>
                <a:latin typeface="Century Gothic" panose="020B0502020202020204" pitchFamily="34" charset="0"/>
              </a:rPr>
              <a:t>relative</a:t>
            </a:r>
            <a:r>
              <a:rPr lang="en-US" sz="2000" dirty="0">
                <a:solidFill>
                  <a:srgbClr val="0070C0"/>
                </a:solidFill>
                <a:latin typeface="Century Gothic" panose="020B0502020202020204" pitchFamily="34" charset="0"/>
              </a:rPr>
              <a:t>. If we set the two weights here to </a:t>
            </a:r>
            <a:r>
              <a:rPr lang="en-US" sz="2000" b="1" dirty="0">
                <a:solidFill>
                  <a:srgbClr val="0070C0"/>
                </a:solidFill>
                <a:latin typeface="Century Gothic" panose="020B0502020202020204" pitchFamily="34" charset="0"/>
              </a:rPr>
              <a:t>3 and 1</a:t>
            </a:r>
            <a:r>
              <a:rPr lang="en-US" sz="2000" dirty="0">
                <a:solidFill>
                  <a:srgbClr val="0070C0"/>
                </a:solidFill>
                <a:latin typeface="Century Gothic" panose="020B0502020202020204" pitchFamily="34" charset="0"/>
              </a:rPr>
              <a:t>, respectively, or to </a:t>
            </a:r>
            <a:r>
              <a:rPr lang="en-US" sz="2000" b="1" dirty="0">
                <a:solidFill>
                  <a:srgbClr val="0070C0"/>
                </a:solidFill>
                <a:latin typeface="Century Gothic" panose="020B0502020202020204" pitchFamily="34" charset="0"/>
              </a:rPr>
              <a:t>75 and 25</a:t>
            </a:r>
            <a:r>
              <a:rPr lang="en-US" sz="2000" dirty="0">
                <a:solidFill>
                  <a:srgbClr val="0070C0"/>
                </a:solidFill>
                <a:latin typeface="Century Gothic" panose="020B0502020202020204" pitchFamily="34" charset="0"/>
              </a:rPr>
              <a:t>, respectively, </a:t>
            </a:r>
            <a:r>
              <a:rPr lang="en-US" sz="2000" b="1" dirty="0">
                <a:solidFill>
                  <a:srgbClr val="0070C0"/>
                </a:solidFill>
                <a:latin typeface="Century Gothic" panose="020B0502020202020204" pitchFamily="34" charset="0"/>
              </a:rPr>
              <a:t>the results will be the same</a:t>
            </a:r>
            <a:r>
              <a:rPr lang="en-US" sz="20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To make things simple for your own calculation, it might be helpful to make the weights add up to 100, but it is not necessary.</a:t>
            </a:r>
          </a:p>
        </p:txBody>
      </p:sp>
      <p:sp>
        <p:nvSpPr>
          <p:cNvPr id="2" name="Slide Number Placeholder 1">
            <a:extLst>
              <a:ext uri="{FF2B5EF4-FFF2-40B4-BE49-F238E27FC236}">
                <a16:creationId xmlns:a16="http://schemas.microsoft.com/office/drawing/2014/main" id="{8CAB45C8-B2C1-C42B-4C60-DBDBC2D211CB}"/>
              </a:ext>
            </a:extLst>
          </p:cNvPr>
          <p:cNvSpPr>
            <a:spLocks noGrp="1"/>
          </p:cNvSpPr>
          <p:nvPr>
            <p:ph type="sldNum" sz="quarter" idx="12"/>
          </p:nvPr>
        </p:nvSpPr>
        <p:spPr/>
        <p:txBody>
          <a:bodyPr/>
          <a:lstStyle/>
          <a:p>
            <a:fld id="{EEDEE9F5-9EDF-4A59-9AFD-63919C6DDFA3}" type="slidenum">
              <a:rPr lang="en-US" smtClean="0"/>
              <a:t>23</a:t>
            </a:fld>
            <a:endParaRPr lang="en-US"/>
          </a:p>
        </p:txBody>
      </p:sp>
      <p:sp>
        <p:nvSpPr>
          <p:cNvPr id="6" name="Rectangle 5">
            <a:extLst>
              <a:ext uri="{FF2B5EF4-FFF2-40B4-BE49-F238E27FC236}">
                <a16:creationId xmlns:a16="http://schemas.microsoft.com/office/drawing/2014/main" id="{EF66506C-4784-1656-0D9B-AE480791A60A}"/>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48B7DAF-9F13-5E0C-8C09-C35E4599003A}"/>
              </a:ext>
            </a:extLst>
          </p:cNvPr>
          <p:cNvPicPr>
            <a:picLocks noChangeAspect="1"/>
          </p:cNvPicPr>
          <p:nvPr/>
        </p:nvPicPr>
        <p:blipFill>
          <a:blip r:embed="rId2"/>
          <a:stretch>
            <a:fillRect/>
          </a:stretch>
        </p:blipFill>
        <p:spPr>
          <a:xfrm>
            <a:off x="5411170" y="748714"/>
            <a:ext cx="6129796" cy="5650328"/>
          </a:xfrm>
          <a:prstGeom prst="rect">
            <a:avLst/>
          </a:prstGeom>
          <a:effectLst>
            <a:outerShdw blurRad="63500" sx="102000" sy="102000" algn="ctr" rotWithShape="0">
              <a:prstClr val="black">
                <a:alpha val="40000"/>
              </a:prstClr>
            </a:outerShdw>
          </a:effectLst>
        </p:spPr>
      </p:pic>
      <p:sp>
        <p:nvSpPr>
          <p:cNvPr id="11" name="Rectangle: Rounded Corners 10">
            <a:extLst>
              <a:ext uri="{FF2B5EF4-FFF2-40B4-BE49-F238E27FC236}">
                <a16:creationId xmlns:a16="http://schemas.microsoft.com/office/drawing/2014/main" id="{232A6596-D8F5-DBB4-A796-E30B1C826EC5}"/>
              </a:ext>
            </a:extLst>
          </p:cNvPr>
          <p:cNvSpPr/>
          <p:nvPr/>
        </p:nvSpPr>
        <p:spPr>
          <a:xfrm>
            <a:off x="8223792" y="1480929"/>
            <a:ext cx="721425" cy="33793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AA5F188-2DB1-08BB-854F-799C006E8D4A}"/>
              </a:ext>
            </a:extLst>
          </p:cNvPr>
          <p:cNvSpPr/>
          <p:nvPr/>
        </p:nvSpPr>
        <p:spPr>
          <a:xfrm>
            <a:off x="8217166" y="3501885"/>
            <a:ext cx="721425" cy="33793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011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06F0D4-0098-B6E4-CA77-385FBB28C814}"/>
              </a:ext>
            </a:extLst>
          </p:cNvPr>
          <p:cNvPicPr>
            <a:picLocks noChangeAspect="1"/>
          </p:cNvPicPr>
          <p:nvPr/>
        </p:nvPicPr>
        <p:blipFill>
          <a:blip r:embed="rId2"/>
          <a:stretch>
            <a:fillRect/>
          </a:stretch>
        </p:blipFill>
        <p:spPr>
          <a:xfrm>
            <a:off x="5442904" y="475791"/>
            <a:ext cx="6358400" cy="5906418"/>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62C68D27-25B9-78D4-3D68-B841FFD7F18B}"/>
              </a:ext>
            </a:extLst>
          </p:cNvPr>
          <p:cNvSpPr txBox="1"/>
          <p:nvPr/>
        </p:nvSpPr>
        <p:spPr>
          <a:xfrm>
            <a:off x="602061" y="786609"/>
            <a:ext cx="4002400" cy="5016758"/>
          </a:xfrm>
          <a:prstGeom prst="rect">
            <a:avLst/>
          </a:prstGeom>
          <a:noFill/>
        </p:spPr>
        <p:txBody>
          <a:bodyPr wrap="square">
            <a:spAutoFit/>
          </a:bodyPr>
          <a:lstStyle/>
          <a:p>
            <a:r>
              <a:rPr lang="en-US" sz="2000" dirty="0">
                <a:solidFill>
                  <a:srgbClr val="0070C0"/>
                </a:solidFill>
                <a:latin typeface="Century Gothic" panose="020B0502020202020204" pitchFamily="34" charset="0"/>
              </a:rPr>
              <a:t>We have now set up the relative weight of our two categories.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Perhaps now we want the three quizzes to not be of equal weight, though. Perhaps the third quiz is cumulative while the others are not, and therefore it should have a greater weight than the other two quizzes. We can now manipulate the same settings for the Quizzes category that we just did for the course as a whole.</a:t>
            </a:r>
          </a:p>
        </p:txBody>
      </p:sp>
      <p:sp>
        <p:nvSpPr>
          <p:cNvPr id="2" name="Slide Number Placeholder 1">
            <a:extLst>
              <a:ext uri="{FF2B5EF4-FFF2-40B4-BE49-F238E27FC236}">
                <a16:creationId xmlns:a16="http://schemas.microsoft.com/office/drawing/2014/main" id="{058FA16F-D99F-F59A-4E44-4AAC0E228F05}"/>
              </a:ext>
            </a:extLst>
          </p:cNvPr>
          <p:cNvSpPr>
            <a:spLocks noGrp="1"/>
          </p:cNvSpPr>
          <p:nvPr>
            <p:ph type="sldNum" sz="quarter" idx="12"/>
          </p:nvPr>
        </p:nvSpPr>
        <p:spPr/>
        <p:txBody>
          <a:bodyPr/>
          <a:lstStyle/>
          <a:p>
            <a:fld id="{EEDEE9F5-9EDF-4A59-9AFD-63919C6DDFA3}" type="slidenum">
              <a:rPr lang="en-US" smtClean="0"/>
              <a:t>24</a:t>
            </a:fld>
            <a:endParaRPr lang="en-US"/>
          </a:p>
        </p:txBody>
      </p:sp>
      <p:sp>
        <p:nvSpPr>
          <p:cNvPr id="6" name="Rectangle 5">
            <a:extLst>
              <a:ext uri="{FF2B5EF4-FFF2-40B4-BE49-F238E27FC236}">
                <a16:creationId xmlns:a16="http://schemas.microsoft.com/office/drawing/2014/main" id="{8845B117-23B1-DBF8-276F-D141B4B4B85D}"/>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AD900A2-C186-681C-CB05-C2F53AF27672}"/>
              </a:ext>
            </a:extLst>
          </p:cNvPr>
          <p:cNvSpPr/>
          <p:nvPr/>
        </p:nvSpPr>
        <p:spPr>
          <a:xfrm>
            <a:off x="9544257" y="3260034"/>
            <a:ext cx="1418604" cy="665923"/>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34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18B7CC-D6E1-8A84-E392-C70F2001CE9A}"/>
              </a:ext>
            </a:extLst>
          </p:cNvPr>
          <p:cNvPicPr>
            <a:picLocks noChangeAspect="1"/>
          </p:cNvPicPr>
          <p:nvPr/>
        </p:nvPicPr>
        <p:blipFill>
          <a:blip r:embed="rId2"/>
          <a:stretch>
            <a:fillRect/>
          </a:stretch>
        </p:blipFill>
        <p:spPr>
          <a:xfrm>
            <a:off x="5910429" y="575946"/>
            <a:ext cx="5520843" cy="5706107"/>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62C68D27-25B9-78D4-3D68-B841FFD7F18B}"/>
              </a:ext>
            </a:extLst>
          </p:cNvPr>
          <p:cNvSpPr txBox="1"/>
          <p:nvPr/>
        </p:nvSpPr>
        <p:spPr>
          <a:xfrm>
            <a:off x="390696" y="645491"/>
            <a:ext cx="3710657" cy="5755422"/>
          </a:xfrm>
          <a:prstGeom prst="rect">
            <a:avLst/>
          </a:prstGeom>
          <a:noFill/>
        </p:spPr>
        <p:txBody>
          <a:bodyPr wrap="square">
            <a:spAutoFit/>
          </a:bodyPr>
          <a:lstStyle/>
          <a:p>
            <a:r>
              <a:rPr lang="en-US" sz="2400" dirty="0">
                <a:solidFill>
                  <a:srgbClr val="0070C0"/>
                </a:solidFill>
                <a:latin typeface="Century Gothic" panose="020B0502020202020204" pitchFamily="34" charset="0"/>
              </a:rPr>
              <a:t>Here, the aggregation of the quizzes has been changed to </a:t>
            </a:r>
            <a:r>
              <a:rPr lang="en-US" sz="2400" b="1" dirty="0">
                <a:solidFill>
                  <a:srgbClr val="0070C0"/>
                </a:solidFill>
                <a:latin typeface="Century Gothic" panose="020B0502020202020204" pitchFamily="34" charset="0"/>
              </a:rPr>
              <a:t>weighted mean of grades</a:t>
            </a:r>
            <a:r>
              <a:rPr lang="en-US" sz="2400" dirty="0">
                <a:solidFill>
                  <a:srgbClr val="0070C0"/>
                </a:solidFill>
                <a:latin typeface="Century Gothic" panose="020B0502020202020204" pitchFamily="34" charset="0"/>
              </a:rPr>
              <a:t>, and now we can adjust the relative weights of the three quizzes.</a:t>
            </a:r>
          </a:p>
          <a:p>
            <a:endParaRPr lang="en-US" sz="2000" dirty="0">
              <a:solidFill>
                <a:srgbClr val="0070C0"/>
              </a:solidFill>
              <a:latin typeface="Century Gothic" panose="020B0502020202020204" pitchFamily="34" charset="0"/>
            </a:endParaRPr>
          </a:p>
          <a:p>
            <a:r>
              <a:rPr lang="en-US" b="1" dirty="0">
                <a:solidFill>
                  <a:srgbClr val="0070C0"/>
                </a:solidFill>
                <a:latin typeface="Century Gothic" panose="020B0502020202020204" pitchFamily="34" charset="0"/>
              </a:rPr>
              <a:t>Note</a:t>
            </a:r>
            <a:r>
              <a:rPr lang="en-US" dirty="0">
                <a:solidFill>
                  <a:srgbClr val="0070C0"/>
                </a:solidFill>
                <a:latin typeface="Century Gothic" panose="020B0502020202020204" pitchFamily="34" charset="0"/>
              </a:rPr>
              <a:t>: If you want the quizzes to be relatively worth however many points each quiz was out of (i.e., in this case, Quiz 1 would have a weight of 10, Quiz 2 a weight of 15, and Quiz 3 a weight of 20), then select </a:t>
            </a:r>
            <a:r>
              <a:rPr lang="en-US" b="1" i="1" u="sng" dirty="0">
                <a:solidFill>
                  <a:srgbClr val="0070C0"/>
                </a:solidFill>
                <a:latin typeface="Century Gothic" panose="020B0502020202020204" pitchFamily="34" charset="0"/>
              </a:rPr>
              <a:t>Simple</a:t>
            </a:r>
            <a:r>
              <a:rPr lang="en-US" b="1" dirty="0">
                <a:solidFill>
                  <a:srgbClr val="0070C0"/>
                </a:solidFill>
                <a:latin typeface="Century Gothic" panose="020B0502020202020204" pitchFamily="34" charset="0"/>
              </a:rPr>
              <a:t> weighted mean of grades</a:t>
            </a:r>
            <a:r>
              <a:rPr lang="en-US" dirty="0">
                <a:solidFill>
                  <a:srgbClr val="0070C0"/>
                </a:solidFill>
                <a:latin typeface="Century Gothic" panose="020B0502020202020204" pitchFamily="34" charset="0"/>
              </a:rPr>
              <a:t> from the Aggregate drop-down menu.</a:t>
            </a:r>
            <a:endParaRPr lang="en-US" b="1" dirty="0">
              <a:solidFill>
                <a:srgbClr val="0070C0"/>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6B6777A8-DFC6-49CF-6F7A-C0C6522DB57F}"/>
              </a:ext>
            </a:extLst>
          </p:cNvPr>
          <p:cNvSpPr>
            <a:spLocks noGrp="1"/>
          </p:cNvSpPr>
          <p:nvPr>
            <p:ph type="sldNum" sz="quarter" idx="12"/>
          </p:nvPr>
        </p:nvSpPr>
        <p:spPr/>
        <p:txBody>
          <a:bodyPr/>
          <a:lstStyle/>
          <a:p>
            <a:fld id="{EEDEE9F5-9EDF-4A59-9AFD-63919C6DDFA3}" type="slidenum">
              <a:rPr lang="en-US" smtClean="0"/>
              <a:t>25</a:t>
            </a:fld>
            <a:endParaRPr lang="en-US"/>
          </a:p>
        </p:txBody>
      </p:sp>
      <p:sp>
        <p:nvSpPr>
          <p:cNvPr id="6" name="Rectangle 5">
            <a:extLst>
              <a:ext uri="{FF2B5EF4-FFF2-40B4-BE49-F238E27FC236}">
                <a16:creationId xmlns:a16="http://schemas.microsoft.com/office/drawing/2014/main" id="{EF2739F6-6E91-4F7A-6121-538D643E4A08}"/>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5E9185A-912F-7DCF-B3C5-BB7E2DF2CD4A}"/>
              </a:ext>
            </a:extLst>
          </p:cNvPr>
          <p:cNvSpPr/>
          <p:nvPr/>
        </p:nvSpPr>
        <p:spPr>
          <a:xfrm>
            <a:off x="8828640" y="3458816"/>
            <a:ext cx="812317" cy="1351723"/>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41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19195E-03AA-DF19-C7F6-22457F9A299C}"/>
              </a:ext>
            </a:extLst>
          </p:cNvPr>
          <p:cNvPicPr>
            <a:picLocks noChangeAspect="1"/>
          </p:cNvPicPr>
          <p:nvPr/>
        </p:nvPicPr>
        <p:blipFill>
          <a:blip r:embed="rId2"/>
          <a:stretch>
            <a:fillRect/>
          </a:stretch>
        </p:blipFill>
        <p:spPr>
          <a:xfrm>
            <a:off x="2199350" y="1401526"/>
            <a:ext cx="9662759" cy="5091349"/>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522D2B68-62EB-8208-A6B2-E19DBA4E21A1}"/>
              </a:ext>
            </a:extLst>
          </p:cNvPr>
          <p:cNvSpPr txBox="1"/>
          <p:nvPr/>
        </p:nvSpPr>
        <p:spPr>
          <a:xfrm>
            <a:off x="329891" y="1823541"/>
            <a:ext cx="1869459" cy="3416320"/>
          </a:xfrm>
          <a:prstGeom prst="rect">
            <a:avLst/>
          </a:prstGeom>
          <a:noFill/>
        </p:spPr>
        <p:txBody>
          <a:bodyPr wrap="square">
            <a:spAutoFit/>
          </a:bodyPr>
          <a:lstStyle/>
          <a:p>
            <a:r>
              <a:rPr lang="en-US" dirty="0">
                <a:solidFill>
                  <a:srgbClr val="0070C0"/>
                </a:solidFill>
                <a:latin typeface="Century Gothic" panose="020B0502020202020204" pitchFamily="34" charset="0"/>
              </a:rPr>
              <a:t>When you click on the </a:t>
            </a:r>
            <a:r>
              <a:rPr lang="en-US" b="1" dirty="0">
                <a:solidFill>
                  <a:srgbClr val="0070C0"/>
                </a:solidFill>
                <a:latin typeface="Century Gothic" panose="020B0502020202020204" pitchFamily="34" charset="0"/>
              </a:rPr>
              <a:t>Grades</a:t>
            </a:r>
            <a:r>
              <a:rPr lang="en-US" dirty="0">
                <a:solidFill>
                  <a:srgbClr val="0070C0"/>
                </a:solidFill>
                <a:latin typeface="Century Gothic" panose="020B0502020202020204" pitchFamily="34" charset="0"/>
              </a:rPr>
              <a:t> in your course, Moodle brings you to the </a:t>
            </a:r>
            <a:r>
              <a:rPr lang="en-US" b="1" dirty="0">
                <a:solidFill>
                  <a:srgbClr val="0070C0"/>
                </a:solidFill>
                <a:latin typeface="Century Gothic" panose="020B0502020202020204" pitchFamily="34" charset="0"/>
              </a:rPr>
              <a:t>Grader Report</a:t>
            </a:r>
            <a:r>
              <a:rPr lang="en-US" dirty="0">
                <a:solidFill>
                  <a:srgbClr val="0070C0"/>
                </a:solidFill>
                <a:latin typeface="Century Gothic" panose="020B0502020202020204" pitchFamily="34" charset="0"/>
              </a:rPr>
              <a:t>. This gives you an overview of the grades for the whole course.</a:t>
            </a:r>
            <a:endParaRPr lang="en-US" b="1" dirty="0">
              <a:solidFill>
                <a:srgbClr val="0070C0"/>
              </a:solidFill>
              <a:latin typeface="Century Gothic" panose="020B0502020202020204" pitchFamily="34" charset="0"/>
            </a:endParaRPr>
          </a:p>
        </p:txBody>
      </p:sp>
      <p:sp>
        <p:nvSpPr>
          <p:cNvPr id="4" name="Title 3">
            <a:extLst>
              <a:ext uri="{FF2B5EF4-FFF2-40B4-BE49-F238E27FC236}">
                <a16:creationId xmlns:a16="http://schemas.microsoft.com/office/drawing/2014/main" id="{15995642-3ECE-0E2E-9CAE-D64DE01802D8}"/>
              </a:ext>
            </a:extLst>
          </p:cNvPr>
          <p:cNvSpPr txBox="1">
            <a:spLocks/>
          </p:cNvSpPr>
          <p:nvPr/>
        </p:nvSpPr>
        <p:spPr>
          <a:xfrm>
            <a:off x="753035" y="194775"/>
            <a:ext cx="10600763" cy="7743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4. Grade Display</a:t>
            </a:r>
          </a:p>
        </p:txBody>
      </p:sp>
      <p:sp>
        <p:nvSpPr>
          <p:cNvPr id="2" name="Slide Number Placeholder 1">
            <a:extLst>
              <a:ext uri="{FF2B5EF4-FFF2-40B4-BE49-F238E27FC236}">
                <a16:creationId xmlns:a16="http://schemas.microsoft.com/office/drawing/2014/main" id="{36283822-3762-3161-2E59-0F7337D7ACC0}"/>
              </a:ext>
            </a:extLst>
          </p:cNvPr>
          <p:cNvSpPr>
            <a:spLocks noGrp="1"/>
          </p:cNvSpPr>
          <p:nvPr>
            <p:ph type="sldNum" sz="quarter" idx="12"/>
          </p:nvPr>
        </p:nvSpPr>
        <p:spPr/>
        <p:txBody>
          <a:bodyPr/>
          <a:lstStyle/>
          <a:p>
            <a:fld id="{EEDEE9F5-9EDF-4A59-9AFD-63919C6DDFA3}" type="slidenum">
              <a:rPr lang="en-US" smtClean="0"/>
              <a:t>26</a:t>
            </a:fld>
            <a:endParaRPr lang="en-US"/>
          </a:p>
        </p:txBody>
      </p:sp>
      <p:sp>
        <p:nvSpPr>
          <p:cNvPr id="5" name="Rectangle 4">
            <a:extLst>
              <a:ext uri="{FF2B5EF4-FFF2-40B4-BE49-F238E27FC236}">
                <a16:creationId xmlns:a16="http://schemas.microsoft.com/office/drawing/2014/main" id="{39C0089F-F4DE-C141-CFFE-B524F2572831}"/>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3670122-B413-0046-AF46-30843090AC75}"/>
              </a:ext>
            </a:extLst>
          </p:cNvPr>
          <p:cNvSpPr/>
          <p:nvPr/>
        </p:nvSpPr>
        <p:spPr>
          <a:xfrm>
            <a:off x="6443249" y="1785590"/>
            <a:ext cx="325299" cy="239223"/>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014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DBE20C-407F-CF30-FEE8-926B2C3FDD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7889" y="904516"/>
            <a:ext cx="7607147" cy="4989331"/>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522D2B68-62EB-8208-A6B2-E19DBA4E21A1}"/>
              </a:ext>
            </a:extLst>
          </p:cNvPr>
          <p:cNvSpPr txBox="1"/>
          <p:nvPr/>
        </p:nvSpPr>
        <p:spPr>
          <a:xfrm>
            <a:off x="8139740" y="1176781"/>
            <a:ext cx="3740833" cy="4524315"/>
          </a:xfrm>
          <a:prstGeom prst="rect">
            <a:avLst/>
          </a:prstGeom>
          <a:noFill/>
        </p:spPr>
        <p:txBody>
          <a:bodyPr wrap="square">
            <a:spAutoFit/>
          </a:bodyPr>
          <a:lstStyle/>
          <a:p>
            <a:r>
              <a:rPr lang="en-US" dirty="0">
                <a:solidFill>
                  <a:srgbClr val="0070C0"/>
                </a:solidFill>
                <a:latin typeface="Century Gothic" panose="020B0502020202020204" pitchFamily="34" charset="0"/>
              </a:rPr>
              <a:t>By default, grades appear as real numbers, i.e., the number of points that a student has attained. The student here has 3/3, 5/9, and 6/6 on the three activities, respectively. The ‘total’ for the activities is out of 100, so the total is calculated as 85.19. This can be useful since, in Lea, one should enter the raw score of assignments rather than percentages.</a:t>
            </a:r>
          </a:p>
          <a:p>
            <a:endParaRPr lang="en-US" b="1" dirty="0">
              <a:solidFill>
                <a:srgbClr val="0070C0"/>
              </a:solidFill>
              <a:latin typeface="Century Gothic" panose="020B0502020202020204" pitchFamily="34" charset="0"/>
            </a:endParaRPr>
          </a:p>
          <a:p>
            <a:r>
              <a:rPr lang="en-US" b="1" dirty="0">
                <a:solidFill>
                  <a:srgbClr val="0070C0"/>
                </a:solidFill>
                <a:latin typeface="Century Gothic" panose="020B0502020202020204" pitchFamily="34" charset="0"/>
              </a:rPr>
              <a:t>However, if you want these all displayed as percentages</a:t>
            </a:r>
            <a:r>
              <a:rPr lang="en-US" dirty="0">
                <a:solidFill>
                  <a:srgbClr val="0070C0"/>
                </a:solidFill>
                <a:latin typeface="Century Gothic" panose="020B0502020202020204" pitchFamily="34" charset="0"/>
              </a:rPr>
              <a:t>, enter the </a:t>
            </a:r>
            <a:r>
              <a:rPr lang="en-US" b="1" dirty="0">
                <a:solidFill>
                  <a:srgbClr val="0070C0"/>
                </a:solidFill>
                <a:latin typeface="Century Gothic" panose="020B0502020202020204" pitchFamily="34" charset="0"/>
              </a:rPr>
              <a:t>Course grade settings</a:t>
            </a:r>
            <a:r>
              <a:rPr lang="en-US" dirty="0">
                <a:solidFill>
                  <a:srgbClr val="0070C0"/>
                </a:solidFill>
                <a:latin typeface="Century Gothic" panose="020B0502020202020204" pitchFamily="34" charset="0"/>
              </a:rPr>
              <a:t>.</a:t>
            </a:r>
          </a:p>
        </p:txBody>
      </p:sp>
      <p:sp>
        <p:nvSpPr>
          <p:cNvPr id="2" name="Slide Number Placeholder 1">
            <a:extLst>
              <a:ext uri="{FF2B5EF4-FFF2-40B4-BE49-F238E27FC236}">
                <a16:creationId xmlns:a16="http://schemas.microsoft.com/office/drawing/2014/main" id="{F846F6CF-DF81-5BCD-30CC-BEF099198024}"/>
              </a:ext>
            </a:extLst>
          </p:cNvPr>
          <p:cNvSpPr>
            <a:spLocks noGrp="1"/>
          </p:cNvSpPr>
          <p:nvPr>
            <p:ph type="sldNum" sz="quarter" idx="12"/>
          </p:nvPr>
        </p:nvSpPr>
        <p:spPr/>
        <p:txBody>
          <a:bodyPr/>
          <a:lstStyle/>
          <a:p>
            <a:fld id="{EEDEE9F5-9EDF-4A59-9AFD-63919C6DDFA3}" type="slidenum">
              <a:rPr lang="en-US" smtClean="0"/>
              <a:t>27</a:t>
            </a:fld>
            <a:endParaRPr lang="en-US"/>
          </a:p>
        </p:txBody>
      </p:sp>
      <p:sp>
        <p:nvSpPr>
          <p:cNvPr id="3" name="Rectangle 2">
            <a:extLst>
              <a:ext uri="{FF2B5EF4-FFF2-40B4-BE49-F238E27FC236}">
                <a16:creationId xmlns:a16="http://schemas.microsoft.com/office/drawing/2014/main" id="{BC5F69BE-8DCD-2178-26A4-E112250D776D}"/>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5E0D58E-6E64-1C78-BF0A-285B9393576A}"/>
              </a:ext>
            </a:extLst>
          </p:cNvPr>
          <p:cNvSpPr/>
          <p:nvPr/>
        </p:nvSpPr>
        <p:spPr>
          <a:xfrm>
            <a:off x="311427" y="2983881"/>
            <a:ext cx="1620078" cy="286092"/>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3D6BAFA-DD02-DDC3-BACC-D6A25E362BB9}"/>
              </a:ext>
            </a:extLst>
          </p:cNvPr>
          <p:cNvSpPr/>
          <p:nvPr/>
        </p:nvSpPr>
        <p:spPr>
          <a:xfrm>
            <a:off x="3766930" y="5034655"/>
            <a:ext cx="4025348" cy="286092"/>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85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1B456-D897-87BD-4CEF-916C53C83516}"/>
              </a:ext>
            </a:extLst>
          </p:cNvPr>
          <p:cNvPicPr>
            <a:picLocks noChangeAspect="1"/>
          </p:cNvPicPr>
          <p:nvPr/>
        </p:nvPicPr>
        <p:blipFill>
          <a:blip r:embed="rId2"/>
          <a:stretch>
            <a:fillRect/>
          </a:stretch>
        </p:blipFill>
        <p:spPr>
          <a:xfrm>
            <a:off x="5288428" y="844165"/>
            <a:ext cx="6328751" cy="4501824"/>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522D2B68-62EB-8208-A6B2-E19DBA4E21A1}"/>
              </a:ext>
            </a:extLst>
          </p:cNvPr>
          <p:cNvSpPr txBox="1"/>
          <p:nvPr/>
        </p:nvSpPr>
        <p:spPr>
          <a:xfrm>
            <a:off x="574821" y="1278472"/>
            <a:ext cx="4384806" cy="1938992"/>
          </a:xfrm>
          <a:prstGeom prst="rect">
            <a:avLst/>
          </a:prstGeom>
          <a:noFill/>
        </p:spPr>
        <p:txBody>
          <a:bodyPr wrap="square">
            <a:spAutoFit/>
          </a:bodyPr>
          <a:lstStyle/>
          <a:p>
            <a:r>
              <a:rPr lang="en-US" sz="2000" dirty="0">
                <a:solidFill>
                  <a:srgbClr val="0070C0"/>
                </a:solidFill>
                <a:latin typeface="Century Gothic" panose="020B0502020202020204" pitchFamily="34" charset="0"/>
              </a:rPr>
              <a:t>On this tab, you can manipulate the </a:t>
            </a:r>
            <a:r>
              <a:rPr lang="en-US" sz="2000" b="1" dirty="0">
                <a:solidFill>
                  <a:srgbClr val="0070C0"/>
                </a:solidFill>
                <a:latin typeface="Century Gothic" panose="020B0502020202020204" pitchFamily="34" charset="0"/>
              </a:rPr>
              <a:t>Grade display type</a:t>
            </a:r>
            <a:r>
              <a:rPr lang="en-US" sz="2000" dirty="0">
                <a:solidFill>
                  <a:srgbClr val="0070C0"/>
                </a:solidFill>
                <a:latin typeface="Century Gothic" panose="020B0502020202020204" pitchFamily="34" charset="0"/>
              </a:rPr>
              <a:t> and choose that each grade be shown as a </a:t>
            </a:r>
            <a:r>
              <a:rPr lang="en-US" sz="2000" b="1" dirty="0">
                <a:solidFill>
                  <a:srgbClr val="0070C0"/>
                </a:solidFill>
                <a:latin typeface="Century Gothic" panose="020B0502020202020204" pitchFamily="34" charset="0"/>
              </a:rPr>
              <a:t>Percentage</a:t>
            </a:r>
            <a:r>
              <a:rPr lang="en-US" sz="2000" dirty="0">
                <a:solidFill>
                  <a:srgbClr val="0070C0"/>
                </a:solidFill>
                <a:latin typeface="Century Gothic" panose="020B0502020202020204" pitchFamily="34" charset="0"/>
              </a:rPr>
              <a:t>. Then go to the bottom of the page and Save your changes.</a:t>
            </a:r>
          </a:p>
        </p:txBody>
      </p:sp>
      <p:sp>
        <p:nvSpPr>
          <p:cNvPr id="2" name="Slide Number Placeholder 1">
            <a:extLst>
              <a:ext uri="{FF2B5EF4-FFF2-40B4-BE49-F238E27FC236}">
                <a16:creationId xmlns:a16="http://schemas.microsoft.com/office/drawing/2014/main" id="{99941881-A70C-A0A5-5776-30F517DD575E}"/>
              </a:ext>
            </a:extLst>
          </p:cNvPr>
          <p:cNvSpPr>
            <a:spLocks noGrp="1"/>
          </p:cNvSpPr>
          <p:nvPr>
            <p:ph type="sldNum" sz="quarter" idx="12"/>
          </p:nvPr>
        </p:nvSpPr>
        <p:spPr/>
        <p:txBody>
          <a:bodyPr/>
          <a:lstStyle/>
          <a:p>
            <a:fld id="{EEDEE9F5-9EDF-4A59-9AFD-63919C6DDFA3}" type="slidenum">
              <a:rPr lang="en-US" smtClean="0"/>
              <a:t>28</a:t>
            </a:fld>
            <a:endParaRPr lang="en-US"/>
          </a:p>
        </p:txBody>
      </p:sp>
      <p:sp>
        <p:nvSpPr>
          <p:cNvPr id="3" name="Rectangle 2">
            <a:extLst>
              <a:ext uri="{FF2B5EF4-FFF2-40B4-BE49-F238E27FC236}">
                <a16:creationId xmlns:a16="http://schemas.microsoft.com/office/drawing/2014/main" id="{C42C1D25-480B-7346-446B-AC65B32F20F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5AA3A80-E082-58A7-F788-741A67C8F1F1}"/>
              </a:ext>
            </a:extLst>
          </p:cNvPr>
          <p:cNvSpPr/>
          <p:nvPr/>
        </p:nvSpPr>
        <p:spPr>
          <a:xfrm>
            <a:off x="5423452" y="4547638"/>
            <a:ext cx="3223591" cy="411988"/>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661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2D2B68-62EB-8208-A6B2-E19DBA4E21A1}"/>
              </a:ext>
            </a:extLst>
          </p:cNvPr>
          <p:cNvSpPr txBox="1"/>
          <p:nvPr/>
        </p:nvSpPr>
        <p:spPr>
          <a:xfrm>
            <a:off x="629411" y="1448773"/>
            <a:ext cx="10043138" cy="461665"/>
          </a:xfrm>
          <a:prstGeom prst="rect">
            <a:avLst/>
          </a:prstGeom>
          <a:noFill/>
        </p:spPr>
        <p:txBody>
          <a:bodyPr wrap="square">
            <a:spAutoFit/>
          </a:bodyPr>
          <a:lstStyle/>
          <a:p>
            <a:r>
              <a:rPr lang="en-US" sz="2400" dirty="0">
                <a:solidFill>
                  <a:srgbClr val="0070C0"/>
                </a:solidFill>
                <a:latin typeface="Century Gothic" panose="020B0502020202020204" pitchFamily="34" charset="0"/>
              </a:rPr>
              <a:t>You can now see grades displayed as percentages.</a:t>
            </a:r>
          </a:p>
        </p:txBody>
      </p:sp>
      <p:sp>
        <p:nvSpPr>
          <p:cNvPr id="2" name="Slide Number Placeholder 1">
            <a:extLst>
              <a:ext uri="{FF2B5EF4-FFF2-40B4-BE49-F238E27FC236}">
                <a16:creationId xmlns:a16="http://schemas.microsoft.com/office/drawing/2014/main" id="{99941881-A70C-A0A5-5776-30F517DD575E}"/>
              </a:ext>
            </a:extLst>
          </p:cNvPr>
          <p:cNvSpPr>
            <a:spLocks noGrp="1"/>
          </p:cNvSpPr>
          <p:nvPr>
            <p:ph type="sldNum" sz="quarter" idx="12"/>
          </p:nvPr>
        </p:nvSpPr>
        <p:spPr/>
        <p:txBody>
          <a:bodyPr/>
          <a:lstStyle/>
          <a:p>
            <a:fld id="{EEDEE9F5-9EDF-4A59-9AFD-63919C6DDFA3}" type="slidenum">
              <a:rPr lang="en-US" smtClean="0"/>
              <a:t>29</a:t>
            </a:fld>
            <a:endParaRPr lang="en-US"/>
          </a:p>
        </p:txBody>
      </p:sp>
      <p:sp>
        <p:nvSpPr>
          <p:cNvPr id="3" name="Rectangle 2">
            <a:extLst>
              <a:ext uri="{FF2B5EF4-FFF2-40B4-BE49-F238E27FC236}">
                <a16:creationId xmlns:a16="http://schemas.microsoft.com/office/drawing/2014/main" id="{7A920D23-9918-B880-E6B8-884844A33BB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0E5014-F665-368D-51F1-67B05CED56BA}"/>
              </a:ext>
            </a:extLst>
          </p:cNvPr>
          <p:cNvPicPr>
            <a:picLocks noChangeAspect="1"/>
          </p:cNvPicPr>
          <p:nvPr/>
        </p:nvPicPr>
        <p:blipFill>
          <a:blip r:embed="rId2"/>
          <a:stretch>
            <a:fillRect/>
          </a:stretch>
        </p:blipFill>
        <p:spPr>
          <a:xfrm>
            <a:off x="469213" y="2501693"/>
            <a:ext cx="11253574" cy="3335098"/>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74A0C835-F0D5-A521-C1F3-2A927EA605DE}"/>
              </a:ext>
            </a:extLst>
          </p:cNvPr>
          <p:cNvSpPr/>
          <p:nvPr/>
        </p:nvSpPr>
        <p:spPr>
          <a:xfrm>
            <a:off x="5184913" y="4647029"/>
            <a:ext cx="6537874" cy="411988"/>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89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665630" y="931493"/>
            <a:ext cx="10750924" cy="5262979"/>
          </a:xfrm>
          <a:prstGeom prst="rect">
            <a:avLst/>
          </a:prstGeom>
          <a:noFill/>
        </p:spPr>
        <p:txBody>
          <a:bodyPr wrap="square" rtlCol="0">
            <a:spAutoFit/>
          </a:bodyPr>
          <a:lstStyle/>
          <a:p>
            <a:r>
              <a:rPr lang="en-US" sz="2400" b="1" dirty="0">
                <a:solidFill>
                  <a:srgbClr val="0070C0"/>
                </a:solidFill>
                <a:latin typeface="Century Gothic" panose="020B0502020202020204" pitchFamily="34" charset="0"/>
              </a:rPr>
              <a:t> 	</a:t>
            </a:r>
            <a:r>
              <a:rPr lang="en-US" sz="2400" b="1" u="sng" dirty="0">
                <a:solidFill>
                  <a:srgbClr val="0070C0"/>
                </a:solidFill>
                <a:latin typeface="Century Gothic" panose="020B0502020202020204" pitchFamily="34" charset="0"/>
              </a:rPr>
              <a:t>Important Note</a:t>
            </a:r>
            <a:r>
              <a:rPr lang="en-US" sz="2400" b="1" dirty="0">
                <a:solidFill>
                  <a:srgbClr val="0070C0"/>
                </a:solidFill>
                <a:latin typeface="Century Gothic" panose="020B0502020202020204" pitchFamily="34" charset="0"/>
              </a:rPr>
              <a:t>: At Champlain College, assignment grades attained throughout the semester should be recorded in Lea. The dean and student services sometimes have recourse to this information to better support students.</a:t>
            </a:r>
          </a:p>
          <a:p>
            <a:endParaRPr lang="en-US" sz="2400" b="1"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If you are using the Moodle gradebook, you should do your best to frequently import results to Lea, (or at least the results of major assignments).</a:t>
            </a:r>
          </a:p>
          <a:p>
            <a:endParaRPr lang="en-US" sz="2400" dirty="0">
              <a:solidFill>
                <a:srgbClr val="0070C0"/>
              </a:solidFill>
              <a:latin typeface="Century Gothic" panose="020B0502020202020204" pitchFamily="34" charset="0"/>
            </a:endParaRPr>
          </a:p>
          <a:p>
            <a:r>
              <a:rPr lang="en-US" sz="2400" i="1" dirty="0">
                <a:solidFill>
                  <a:srgbClr val="0070C0"/>
                </a:solidFill>
                <a:latin typeface="Century Gothic" panose="020B0502020202020204" pitchFamily="34" charset="0"/>
              </a:rPr>
              <a:t>How </a:t>
            </a:r>
            <a:r>
              <a:rPr lang="en-US" sz="2400" i="1">
                <a:solidFill>
                  <a:srgbClr val="0070C0"/>
                </a:solidFill>
                <a:latin typeface="Century Gothic" panose="020B0502020202020204" pitchFamily="34" charset="0"/>
              </a:rPr>
              <a:t>to import results</a:t>
            </a:r>
            <a:r>
              <a:rPr lang="en-US" sz="2400" i="1" dirty="0">
                <a:solidFill>
                  <a:srgbClr val="0070C0"/>
                </a:solidFill>
                <a:latin typeface="Century Gothic" panose="020B0502020202020204" pitchFamily="34" charset="0"/>
              </a:rPr>
              <a:t>?</a:t>
            </a:r>
            <a:r>
              <a:rPr lang="en-US" sz="2400" dirty="0">
                <a:solidFill>
                  <a:srgbClr val="0070C0"/>
                </a:solidFill>
                <a:latin typeface="Century Gothic" panose="020B0502020202020204" pitchFamily="34" charset="0"/>
              </a:rPr>
              <a:t> For any specific assignment, Lea allows you to copy and paste a spread sheet of grades, where one column contains student ID numbers and another contains the raw grade (i.e., the numerator). See </a:t>
            </a:r>
            <a:r>
              <a:rPr lang="en-US" sz="2400" b="1" i="1" dirty="0">
                <a:solidFill>
                  <a:srgbClr val="0070C0"/>
                </a:solidFill>
                <a:latin typeface="Century Gothic" panose="020B0502020202020204" pitchFamily="34" charset="0"/>
                <a:hlinkClick r:id="rId2"/>
              </a:rPr>
              <a:t>A Guide to Lea for Teachers</a:t>
            </a:r>
            <a:r>
              <a:rPr lang="en-US" sz="2400" dirty="0">
                <a:solidFill>
                  <a:srgbClr val="0070C0"/>
                </a:solidFill>
                <a:latin typeface="Century Gothic" panose="020B0502020202020204" pitchFamily="34" charset="0"/>
              </a:rPr>
              <a:t>. In addition, Moodle can export a spread sheet of grades.</a:t>
            </a:r>
            <a:endParaRPr lang="en-US" sz="2400" b="1" u="sng" dirty="0">
              <a:solidFill>
                <a:srgbClr val="0070C0"/>
              </a:solidFill>
              <a:latin typeface="Century Gothic" panose="020B0502020202020204" pitchFamily="34" charset="0"/>
            </a:endParaRPr>
          </a:p>
        </p:txBody>
      </p:sp>
      <p:pic>
        <p:nvPicPr>
          <p:cNvPr id="13" name="Graphic 12" descr="Lightning bolt with solid fill">
            <a:extLst>
              <a:ext uri="{FF2B5EF4-FFF2-40B4-BE49-F238E27FC236}">
                <a16:creationId xmlns:a16="http://schemas.microsoft.com/office/drawing/2014/main" id="{650F45B2-8BB5-8C25-B1CC-198C625ABA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295" y="663528"/>
            <a:ext cx="722406" cy="722406"/>
          </a:xfrm>
          <a:prstGeom prst="rect">
            <a:avLst/>
          </a:prstGeom>
        </p:spPr>
      </p:pic>
      <p:sp>
        <p:nvSpPr>
          <p:cNvPr id="2" name="Slide Number Placeholder 1">
            <a:extLst>
              <a:ext uri="{FF2B5EF4-FFF2-40B4-BE49-F238E27FC236}">
                <a16:creationId xmlns:a16="http://schemas.microsoft.com/office/drawing/2014/main" id="{700329B0-7718-365C-D746-41B6AAE9AD17}"/>
              </a:ext>
            </a:extLst>
          </p:cNvPr>
          <p:cNvSpPr>
            <a:spLocks noGrp="1"/>
          </p:cNvSpPr>
          <p:nvPr>
            <p:ph type="sldNum" sz="quarter" idx="12"/>
          </p:nvPr>
        </p:nvSpPr>
        <p:spPr/>
        <p:txBody>
          <a:bodyPr/>
          <a:lstStyle/>
          <a:p>
            <a:fld id="{EEDEE9F5-9EDF-4A59-9AFD-63919C6DDFA3}" type="slidenum">
              <a:rPr lang="en-US" smtClean="0"/>
              <a:t>3</a:t>
            </a:fld>
            <a:endParaRPr lang="en-US"/>
          </a:p>
        </p:txBody>
      </p:sp>
      <p:sp>
        <p:nvSpPr>
          <p:cNvPr id="3" name="Rectangle 2">
            <a:extLst>
              <a:ext uri="{FF2B5EF4-FFF2-40B4-BE49-F238E27FC236}">
                <a16:creationId xmlns:a16="http://schemas.microsoft.com/office/drawing/2014/main" id="{770239BB-8FA4-CF87-A715-CBC507458FA6}"/>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60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2D2B68-62EB-8208-A6B2-E19DBA4E21A1}"/>
              </a:ext>
            </a:extLst>
          </p:cNvPr>
          <p:cNvSpPr txBox="1"/>
          <p:nvPr/>
        </p:nvSpPr>
        <p:spPr>
          <a:xfrm>
            <a:off x="1526506" y="2431591"/>
            <a:ext cx="10233104" cy="1785104"/>
          </a:xfrm>
          <a:prstGeom prst="rect">
            <a:avLst/>
          </a:prstGeom>
          <a:noFill/>
        </p:spPr>
        <p:txBody>
          <a:bodyPr wrap="square">
            <a:spAutoFit/>
          </a:bodyPr>
          <a:lstStyle/>
          <a:p>
            <a:r>
              <a:rPr lang="en-US" sz="2200" dirty="0">
                <a:solidFill>
                  <a:srgbClr val="0070C0"/>
                </a:solidFill>
                <a:latin typeface="Century Gothic" panose="020B0502020202020204" pitchFamily="34" charset="0"/>
              </a:rPr>
              <a:t>For more information:</a:t>
            </a:r>
          </a:p>
          <a:p>
            <a:endParaRPr lang="en-US" sz="2200" dirty="0">
              <a:solidFill>
                <a:srgbClr val="0070C0"/>
              </a:solidFill>
              <a:latin typeface="Century Gothic" panose="020B0502020202020204" pitchFamily="34" charset="0"/>
            </a:endParaRPr>
          </a:p>
          <a:p>
            <a:r>
              <a:rPr lang="en-US" sz="2200" b="1" dirty="0">
                <a:solidFill>
                  <a:srgbClr val="0070C0"/>
                </a:solidFill>
                <a:latin typeface="Century Gothic" panose="020B0502020202020204" pitchFamily="34" charset="0"/>
                <a:hlinkClick r:id="rId2">
                  <a:extLst>
                    <a:ext uri="{A12FA001-AC4F-418D-AE19-62706E023703}">
                      <ahyp:hlinkClr xmlns:ahyp="http://schemas.microsoft.com/office/drawing/2018/hyperlinkcolor" val="tx"/>
                    </a:ext>
                  </a:extLst>
                </a:hlinkClick>
              </a:rPr>
              <a:t>Details about different sorts of Grade Aggregations</a:t>
            </a:r>
            <a:endParaRPr lang="en-US" sz="2200" b="1" dirty="0">
              <a:solidFill>
                <a:srgbClr val="0070C0"/>
              </a:solidFill>
              <a:latin typeface="Century Gothic" panose="020B0502020202020204" pitchFamily="34" charset="0"/>
            </a:endParaRPr>
          </a:p>
          <a:p>
            <a:endParaRPr lang="en-US" sz="2200" dirty="0">
              <a:solidFill>
                <a:srgbClr val="0070C0"/>
              </a:solidFill>
              <a:latin typeface="Century Gothic" panose="020B0502020202020204" pitchFamily="34" charset="0"/>
            </a:endParaRPr>
          </a:p>
          <a:p>
            <a:r>
              <a:rPr lang="en-US" sz="2200" b="1" dirty="0">
                <a:solidFill>
                  <a:srgbClr val="0070C0"/>
                </a:solidFill>
                <a:latin typeface="Century Gothic" panose="020B0502020202020204" pitchFamily="34" charset="0"/>
                <a:hlinkClick r:id="rId3"/>
              </a:rPr>
              <a:t>Information about Moodle Grading, including diverse topics</a:t>
            </a:r>
            <a:endParaRPr lang="en-US" sz="2200" b="1" dirty="0">
              <a:solidFill>
                <a:srgbClr val="0070C0"/>
              </a:solidFill>
              <a:latin typeface="Century Gothic" panose="020B0502020202020204" pitchFamily="34" charset="0"/>
            </a:endParaRPr>
          </a:p>
        </p:txBody>
      </p:sp>
      <p:sp>
        <p:nvSpPr>
          <p:cNvPr id="4" name="Title 3">
            <a:extLst>
              <a:ext uri="{FF2B5EF4-FFF2-40B4-BE49-F238E27FC236}">
                <a16:creationId xmlns:a16="http://schemas.microsoft.com/office/drawing/2014/main" id="{15995642-3ECE-0E2E-9CAE-D64DE01802D8}"/>
              </a:ext>
            </a:extLst>
          </p:cNvPr>
          <p:cNvSpPr txBox="1">
            <a:spLocks/>
          </p:cNvSpPr>
          <p:nvPr/>
        </p:nvSpPr>
        <p:spPr>
          <a:xfrm>
            <a:off x="753035" y="194775"/>
            <a:ext cx="10600763" cy="10085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5. More Information</a:t>
            </a:r>
          </a:p>
        </p:txBody>
      </p:sp>
      <p:sp>
        <p:nvSpPr>
          <p:cNvPr id="2" name="Slide Number Placeholder 1">
            <a:extLst>
              <a:ext uri="{FF2B5EF4-FFF2-40B4-BE49-F238E27FC236}">
                <a16:creationId xmlns:a16="http://schemas.microsoft.com/office/drawing/2014/main" id="{F08DD86B-6783-975B-5A96-C9F00B924A84}"/>
              </a:ext>
            </a:extLst>
          </p:cNvPr>
          <p:cNvSpPr>
            <a:spLocks noGrp="1"/>
          </p:cNvSpPr>
          <p:nvPr>
            <p:ph type="sldNum" sz="quarter" idx="12"/>
          </p:nvPr>
        </p:nvSpPr>
        <p:spPr/>
        <p:txBody>
          <a:bodyPr/>
          <a:lstStyle/>
          <a:p>
            <a:fld id="{EEDEE9F5-9EDF-4A59-9AFD-63919C6DDFA3}" type="slidenum">
              <a:rPr lang="en-US" smtClean="0"/>
              <a:t>30</a:t>
            </a:fld>
            <a:endParaRPr lang="en-US"/>
          </a:p>
        </p:txBody>
      </p:sp>
      <p:sp>
        <p:nvSpPr>
          <p:cNvPr id="3" name="Rectangle 2">
            <a:extLst>
              <a:ext uri="{FF2B5EF4-FFF2-40B4-BE49-F238E27FC236}">
                <a16:creationId xmlns:a16="http://schemas.microsoft.com/office/drawing/2014/main" id="{327D2A88-242A-22C8-F55C-93F6459CDBB3}"/>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11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665017" y="2106395"/>
            <a:ext cx="10984397" cy="2246769"/>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Like Lea, Moodle allows you to set up Gradebook </a:t>
            </a:r>
            <a:r>
              <a:rPr lang="en-US" sz="2000" b="1" dirty="0">
                <a:solidFill>
                  <a:srgbClr val="0070C0"/>
                </a:solidFill>
                <a:latin typeface="Century Gothic" panose="020B0502020202020204" pitchFamily="34" charset="0"/>
              </a:rPr>
              <a:t>categories</a:t>
            </a:r>
            <a:r>
              <a:rPr lang="en-US" sz="2000" dirty="0">
                <a:solidFill>
                  <a:srgbClr val="0070C0"/>
                </a:solidFill>
                <a:latin typeface="Century Gothic" panose="020B0502020202020204" pitchFamily="34" charset="0"/>
              </a:rPr>
              <a:t>. Examples of a category might be “quizzes,” “small activities,” or “forum contributions.” You can decide whether some assignments are worth more than others, whether the lowest grade should be dropped, and how much the category is worth with respect to others.</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To begin setting up a category, go to your course. Select </a:t>
            </a:r>
            <a:r>
              <a:rPr lang="en-US" sz="2000" b="1" dirty="0">
                <a:solidFill>
                  <a:srgbClr val="0070C0"/>
                </a:solidFill>
                <a:latin typeface="Century Gothic" panose="020B0502020202020204" pitchFamily="34" charset="0"/>
              </a:rPr>
              <a:t>Grades</a:t>
            </a:r>
            <a:r>
              <a:rPr lang="en-US" sz="2000" dirty="0">
                <a:solidFill>
                  <a:srgbClr val="0070C0"/>
                </a:solidFill>
                <a:latin typeface="Century Gothic" panose="020B0502020202020204" pitchFamily="34" charset="0"/>
              </a:rPr>
              <a:t> from the tabs at the top.</a:t>
            </a:r>
          </a:p>
        </p:txBody>
      </p:sp>
      <p:sp>
        <p:nvSpPr>
          <p:cNvPr id="9" name="Title 3">
            <a:extLst>
              <a:ext uri="{FF2B5EF4-FFF2-40B4-BE49-F238E27FC236}">
                <a16:creationId xmlns:a16="http://schemas.microsoft.com/office/drawing/2014/main" id="{21D15C30-4DBC-F7F7-B189-1B013D1CB60F}"/>
              </a:ext>
            </a:extLst>
          </p:cNvPr>
          <p:cNvSpPr txBox="1">
            <a:spLocks/>
          </p:cNvSpPr>
          <p:nvPr/>
        </p:nvSpPr>
        <p:spPr>
          <a:xfrm>
            <a:off x="753035" y="194774"/>
            <a:ext cx="10600763" cy="17650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1. Basic Gradebook Category Settings </a:t>
            </a:r>
          </a:p>
        </p:txBody>
      </p:sp>
      <p:sp>
        <p:nvSpPr>
          <p:cNvPr id="2" name="Slide Number Placeholder 1">
            <a:extLst>
              <a:ext uri="{FF2B5EF4-FFF2-40B4-BE49-F238E27FC236}">
                <a16:creationId xmlns:a16="http://schemas.microsoft.com/office/drawing/2014/main" id="{3442DB64-205B-CFA2-1CFF-A0935777120E}"/>
              </a:ext>
            </a:extLst>
          </p:cNvPr>
          <p:cNvSpPr>
            <a:spLocks noGrp="1"/>
          </p:cNvSpPr>
          <p:nvPr>
            <p:ph type="sldNum" sz="quarter" idx="12"/>
          </p:nvPr>
        </p:nvSpPr>
        <p:spPr/>
        <p:txBody>
          <a:bodyPr/>
          <a:lstStyle/>
          <a:p>
            <a:fld id="{EEDEE9F5-9EDF-4A59-9AFD-63919C6DDFA3}" type="slidenum">
              <a:rPr lang="en-US" smtClean="0"/>
              <a:t>4</a:t>
            </a:fld>
            <a:endParaRPr lang="en-US"/>
          </a:p>
        </p:txBody>
      </p:sp>
      <p:sp>
        <p:nvSpPr>
          <p:cNvPr id="3" name="Rectangle 2">
            <a:extLst>
              <a:ext uri="{FF2B5EF4-FFF2-40B4-BE49-F238E27FC236}">
                <a16:creationId xmlns:a16="http://schemas.microsoft.com/office/drawing/2014/main" id="{FAF5B183-6A4F-5A2D-BD38-A92720BACD33}"/>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1715FE-ED4D-5BEF-5936-2A86DAEF98E5}"/>
              </a:ext>
            </a:extLst>
          </p:cNvPr>
          <p:cNvPicPr>
            <a:picLocks noChangeAspect="1"/>
          </p:cNvPicPr>
          <p:nvPr/>
        </p:nvPicPr>
        <p:blipFill>
          <a:blip r:embed="rId2"/>
          <a:stretch>
            <a:fillRect/>
          </a:stretch>
        </p:blipFill>
        <p:spPr>
          <a:xfrm>
            <a:off x="3308244" y="4581029"/>
            <a:ext cx="5575512" cy="1566841"/>
          </a:xfrm>
          <a:prstGeom prst="rect">
            <a:avLst/>
          </a:prstGeom>
          <a:effectLst>
            <a:outerShdw blurRad="63500" sx="102000" sy="102000" algn="ctr" rotWithShape="0">
              <a:prstClr val="black">
                <a:alpha val="40000"/>
              </a:prstClr>
            </a:outerShdw>
          </a:effectLst>
        </p:spPr>
      </p:pic>
      <p:sp>
        <p:nvSpPr>
          <p:cNvPr id="11" name="Rectangle: Rounded Corners 10">
            <a:extLst>
              <a:ext uri="{FF2B5EF4-FFF2-40B4-BE49-F238E27FC236}">
                <a16:creationId xmlns:a16="http://schemas.microsoft.com/office/drawing/2014/main" id="{45A7E04E-B7B0-DB74-A104-B2D35387B8BD}"/>
              </a:ext>
            </a:extLst>
          </p:cNvPr>
          <p:cNvSpPr/>
          <p:nvPr/>
        </p:nvSpPr>
        <p:spPr>
          <a:xfrm>
            <a:off x="6267450" y="5364449"/>
            <a:ext cx="800100" cy="428860"/>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13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580434" y="2009539"/>
            <a:ext cx="4450061" cy="2308324"/>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The Grader report will appear.</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Go to the drop-down menu and select </a:t>
            </a:r>
            <a:r>
              <a:rPr lang="en-US" sz="2400" b="1" dirty="0">
                <a:solidFill>
                  <a:srgbClr val="0070C0"/>
                </a:solidFill>
                <a:latin typeface="Century Gothic" panose="020B0502020202020204" pitchFamily="34" charset="0"/>
              </a:rPr>
              <a:t>Setup </a:t>
            </a:r>
            <a:r>
              <a:rPr lang="en-US" sz="2400" dirty="0">
                <a:solidFill>
                  <a:srgbClr val="0070C0"/>
                </a:solidFill>
                <a:latin typeface="Century Gothic" panose="020B0502020202020204" pitchFamily="34" charset="0"/>
              </a:rPr>
              <a:t>to begin setting up your gradebook.</a:t>
            </a:r>
            <a:endParaRPr lang="en-US" sz="2000" dirty="0">
              <a:solidFill>
                <a:srgbClr val="0070C0"/>
              </a:solidFill>
              <a:latin typeface="Century Gothic" panose="020B0502020202020204" pitchFamily="34" charset="0"/>
            </a:endParaRPr>
          </a:p>
        </p:txBody>
      </p:sp>
      <p:pic>
        <p:nvPicPr>
          <p:cNvPr id="7" name="Picture 6">
            <a:extLst>
              <a:ext uri="{FF2B5EF4-FFF2-40B4-BE49-F238E27FC236}">
                <a16:creationId xmlns:a16="http://schemas.microsoft.com/office/drawing/2014/main" id="{19AA0870-550E-D163-EE27-1C0649CDF6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98052" y="818915"/>
            <a:ext cx="6213514" cy="4930067"/>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54B34508-95BC-2F57-673B-FB004EBEDFB7}"/>
              </a:ext>
            </a:extLst>
          </p:cNvPr>
          <p:cNvSpPr>
            <a:spLocks noGrp="1"/>
          </p:cNvSpPr>
          <p:nvPr>
            <p:ph type="sldNum" sz="quarter" idx="12"/>
          </p:nvPr>
        </p:nvSpPr>
        <p:spPr/>
        <p:txBody>
          <a:bodyPr/>
          <a:lstStyle/>
          <a:p>
            <a:fld id="{EEDEE9F5-9EDF-4A59-9AFD-63919C6DDFA3}" type="slidenum">
              <a:rPr lang="en-US" smtClean="0"/>
              <a:t>5</a:t>
            </a:fld>
            <a:endParaRPr lang="en-US"/>
          </a:p>
        </p:txBody>
      </p:sp>
      <p:sp>
        <p:nvSpPr>
          <p:cNvPr id="3" name="Rectangle 2">
            <a:extLst>
              <a:ext uri="{FF2B5EF4-FFF2-40B4-BE49-F238E27FC236}">
                <a16:creationId xmlns:a16="http://schemas.microsoft.com/office/drawing/2014/main" id="{C3066E8B-2078-811B-AC3F-179F239F8F4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AF9CA6A-1837-E35F-2C5A-F068CA2C4231}"/>
              </a:ext>
            </a:extLst>
          </p:cNvPr>
          <p:cNvSpPr/>
          <p:nvPr/>
        </p:nvSpPr>
        <p:spPr>
          <a:xfrm>
            <a:off x="5476875" y="3859499"/>
            <a:ext cx="1714500" cy="30292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22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638175" y="752475"/>
            <a:ext cx="4794887" cy="5109091"/>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This will bring you to the </a:t>
            </a:r>
            <a:r>
              <a:rPr lang="en-US" sz="2400" b="1" dirty="0">
                <a:solidFill>
                  <a:srgbClr val="0070C0"/>
                </a:solidFill>
                <a:latin typeface="Century Gothic" panose="020B0502020202020204" pitchFamily="34" charset="0"/>
              </a:rPr>
              <a:t>Gradebook setup</a:t>
            </a:r>
            <a:r>
              <a:rPr lang="en-US" sz="2400" dirty="0">
                <a:solidFill>
                  <a:srgbClr val="0070C0"/>
                </a:solidFill>
                <a:latin typeface="Century Gothic" panose="020B0502020202020204" pitchFamily="34" charset="0"/>
              </a:rPr>
              <a:t> tab.</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To begin setting up the gradebook, select </a:t>
            </a:r>
            <a:r>
              <a:rPr lang="en-US" sz="2400" b="1" dirty="0">
                <a:solidFill>
                  <a:srgbClr val="0070C0"/>
                </a:solidFill>
                <a:latin typeface="Century Gothic" panose="020B0502020202020204" pitchFamily="34" charset="0"/>
              </a:rPr>
              <a:t>Add category</a:t>
            </a:r>
            <a:r>
              <a:rPr lang="en-US" sz="24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dirty="0">
                <a:solidFill>
                  <a:srgbClr val="0070C0"/>
                </a:solidFill>
                <a:latin typeface="Century Gothic" panose="020B0502020202020204" pitchFamily="34" charset="0"/>
              </a:rPr>
              <a:t>If you instead add a grade item, this will only add an assessment to the Gradebook, </a:t>
            </a:r>
            <a:r>
              <a:rPr lang="en-US" i="1" dirty="0">
                <a:solidFill>
                  <a:srgbClr val="0070C0"/>
                </a:solidFill>
                <a:latin typeface="Century Gothic" panose="020B0502020202020204" pitchFamily="34" charset="0"/>
              </a:rPr>
              <a:t>but it will not actually create any assessment to be done in Moodle</a:t>
            </a:r>
            <a:r>
              <a:rPr lang="en-US" dirty="0">
                <a:solidFill>
                  <a:srgbClr val="0070C0"/>
                </a:solidFill>
                <a:latin typeface="Century Gothic" panose="020B0502020202020204" pitchFamily="34" charset="0"/>
              </a:rPr>
              <a:t>. This can be used to keep track of an assignment that is done in class or submitted elsewhere; however, at Champlain College, Lea should be used for that purpose.</a:t>
            </a:r>
          </a:p>
        </p:txBody>
      </p:sp>
      <p:sp>
        <p:nvSpPr>
          <p:cNvPr id="2" name="Slide Number Placeholder 1">
            <a:extLst>
              <a:ext uri="{FF2B5EF4-FFF2-40B4-BE49-F238E27FC236}">
                <a16:creationId xmlns:a16="http://schemas.microsoft.com/office/drawing/2014/main" id="{41B8461A-A6DC-E0FD-B451-A2B036291573}"/>
              </a:ext>
            </a:extLst>
          </p:cNvPr>
          <p:cNvSpPr>
            <a:spLocks noGrp="1"/>
          </p:cNvSpPr>
          <p:nvPr>
            <p:ph type="sldNum" sz="quarter" idx="12"/>
          </p:nvPr>
        </p:nvSpPr>
        <p:spPr/>
        <p:txBody>
          <a:bodyPr/>
          <a:lstStyle/>
          <a:p>
            <a:fld id="{EEDEE9F5-9EDF-4A59-9AFD-63919C6DDFA3}" type="slidenum">
              <a:rPr lang="en-US" smtClean="0"/>
              <a:t>6</a:t>
            </a:fld>
            <a:endParaRPr lang="en-US"/>
          </a:p>
        </p:txBody>
      </p:sp>
      <p:sp>
        <p:nvSpPr>
          <p:cNvPr id="3" name="Rectangle 2">
            <a:extLst>
              <a:ext uri="{FF2B5EF4-FFF2-40B4-BE49-F238E27FC236}">
                <a16:creationId xmlns:a16="http://schemas.microsoft.com/office/drawing/2014/main" id="{72CC8EA0-C5DD-150C-32C2-24C6B6DDDAC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7C4449-4B4E-DA7F-454F-312596BE5A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91093" y="1080094"/>
            <a:ext cx="5690369" cy="4190329"/>
          </a:xfrm>
          <a:prstGeom prst="rect">
            <a:avLst/>
          </a:prstGeom>
          <a:effectLst>
            <a:outerShdw blurRad="63500" sx="102000" sy="102000" algn="ctr" rotWithShape="0">
              <a:prstClr val="black">
                <a:alpha val="40000"/>
              </a:prstClr>
            </a:outerShdw>
          </a:effectLst>
        </p:spPr>
      </p:pic>
      <p:sp>
        <p:nvSpPr>
          <p:cNvPr id="9" name="Rectangle: Rounded Corners 8">
            <a:extLst>
              <a:ext uri="{FF2B5EF4-FFF2-40B4-BE49-F238E27FC236}">
                <a16:creationId xmlns:a16="http://schemas.microsoft.com/office/drawing/2014/main" id="{57A7519C-E914-6620-1E84-A79EA268B80E}"/>
              </a:ext>
            </a:extLst>
          </p:cNvPr>
          <p:cNvSpPr/>
          <p:nvPr/>
        </p:nvSpPr>
        <p:spPr>
          <a:xfrm>
            <a:off x="9334500" y="2135473"/>
            <a:ext cx="1009650" cy="36960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33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695325" y="876300"/>
            <a:ext cx="4575812" cy="3046988"/>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The Grade category allows you to group assignments together such as small activities, forum contributions, quizzes, etc.</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Give your category an informative </a:t>
            </a:r>
            <a:r>
              <a:rPr lang="en-US" sz="2400" b="1" dirty="0">
                <a:solidFill>
                  <a:srgbClr val="0070C0"/>
                </a:solidFill>
                <a:latin typeface="Century Gothic" panose="020B0502020202020204" pitchFamily="34" charset="0"/>
              </a:rPr>
              <a:t>name</a:t>
            </a:r>
            <a:r>
              <a:rPr lang="en-US" sz="2400" dirty="0">
                <a:solidFill>
                  <a:srgbClr val="0070C0"/>
                </a:solidFill>
                <a:latin typeface="Century Gothic" panose="020B0502020202020204" pitchFamily="34" charset="0"/>
              </a:rPr>
              <a:t>. </a:t>
            </a:r>
            <a:endParaRPr lang="en-US" dirty="0">
              <a:solidFill>
                <a:srgbClr val="0070C0"/>
              </a:solidFill>
              <a:latin typeface="Century Gothic" panose="020B0502020202020204" pitchFamily="34" charset="0"/>
            </a:endParaRPr>
          </a:p>
        </p:txBody>
      </p:sp>
      <p:pic>
        <p:nvPicPr>
          <p:cNvPr id="7" name="Picture 6">
            <a:extLst>
              <a:ext uri="{FF2B5EF4-FFF2-40B4-BE49-F238E27FC236}">
                <a16:creationId xmlns:a16="http://schemas.microsoft.com/office/drawing/2014/main" id="{19AA0870-550E-D163-EE27-1C0649CDF6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74861" y="643454"/>
            <a:ext cx="5716019" cy="5401839"/>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91F0A819-60F2-E1B1-1AAD-0819E876C542}"/>
              </a:ext>
            </a:extLst>
          </p:cNvPr>
          <p:cNvSpPr>
            <a:spLocks noGrp="1"/>
          </p:cNvSpPr>
          <p:nvPr>
            <p:ph type="sldNum" sz="quarter" idx="12"/>
          </p:nvPr>
        </p:nvSpPr>
        <p:spPr/>
        <p:txBody>
          <a:bodyPr/>
          <a:lstStyle/>
          <a:p>
            <a:fld id="{EEDEE9F5-9EDF-4A59-9AFD-63919C6DDFA3}" type="slidenum">
              <a:rPr lang="en-US" smtClean="0"/>
              <a:t>7</a:t>
            </a:fld>
            <a:endParaRPr lang="en-US"/>
          </a:p>
        </p:txBody>
      </p:sp>
      <p:sp>
        <p:nvSpPr>
          <p:cNvPr id="3" name="Rectangle 2">
            <a:extLst>
              <a:ext uri="{FF2B5EF4-FFF2-40B4-BE49-F238E27FC236}">
                <a16:creationId xmlns:a16="http://schemas.microsoft.com/office/drawing/2014/main" id="{DFA096AD-5244-B2FC-9D87-119403BE4E86}"/>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5CE952F-0395-5B72-3EFD-20CA6BF67FB6}"/>
              </a:ext>
            </a:extLst>
          </p:cNvPr>
          <p:cNvSpPr/>
          <p:nvPr/>
        </p:nvSpPr>
        <p:spPr>
          <a:xfrm>
            <a:off x="6486525" y="1821148"/>
            <a:ext cx="3886200" cy="47437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54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367556" y="438331"/>
            <a:ext cx="11291044" cy="2308324"/>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Choose the </a:t>
            </a:r>
            <a:r>
              <a:rPr lang="en-US" sz="2400" b="1" dirty="0">
                <a:solidFill>
                  <a:srgbClr val="0070C0"/>
                </a:solidFill>
                <a:latin typeface="Century Gothic" panose="020B0502020202020204" pitchFamily="34" charset="0"/>
              </a:rPr>
              <a:t>Aggregation</a:t>
            </a:r>
            <a:r>
              <a:rPr lang="en-US" sz="2400" dirty="0">
                <a:solidFill>
                  <a:srgbClr val="0070C0"/>
                </a:solidFill>
                <a:latin typeface="Century Gothic" panose="020B0502020202020204" pitchFamily="34" charset="0"/>
              </a:rPr>
              <a:t> type. </a:t>
            </a:r>
            <a:r>
              <a:rPr lang="en-US" sz="2400" b="1" dirty="0">
                <a:solidFill>
                  <a:srgbClr val="0070C0"/>
                </a:solidFill>
                <a:latin typeface="Century Gothic" panose="020B0502020202020204" pitchFamily="34" charset="0"/>
              </a:rPr>
              <a:t>This is what determines how the grades within a category are compiled</a:t>
            </a:r>
            <a:r>
              <a:rPr lang="en-US" sz="2400" dirty="0">
                <a:solidFill>
                  <a:srgbClr val="0070C0"/>
                </a:solidFill>
                <a:latin typeface="Century Gothic" panose="020B0502020202020204" pitchFamily="34" charset="0"/>
              </a:rPr>
              <a:t>.</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The following two slides present two of the most common options.</a:t>
            </a:r>
          </a:p>
          <a:p>
            <a:endParaRPr lang="en-US" sz="2400" dirty="0">
              <a:solidFill>
                <a:srgbClr val="0070C0"/>
              </a:solidFill>
              <a:latin typeface="Century Gothic" panose="020B0502020202020204" pitchFamily="34" charset="0"/>
            </a:endParaRPr>
          </a:p>
          <a:p>
            <a:endParaRPr lang="en-US" sz="2400" dirty="0">
              <a:solidFill>
                <a:srgbClr val="0070C0"/>
              </a:solidFill>
              <a:latin typeface="Century Gothic" panose="020B0502020202020204" pitchFamily="34" charset="0"/>
            </a:endParaRPr>
          </a:p>
        </p:txBody>
      </p:sp>
      <p:pic>
        <p:nvPicPr>
          <p:cNvPr id="7" name="Picture 6">
            <a:extLst>
              <a:ext uri="{FF2B5EF4-FFF2-40B4-BE49-F238E27FC236}">
                <a16:creationId xmlns:a16="http://schemas.microsoft.com/office/drawing/2014/main" id="{19AA0870-550E-D163-EE27-1C0649CDF6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37990" y="2519156"/>
            <a:ext cx="5716019" cy="3710194"/>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AAA4DB63-3C73-8FA0-ADD4-2715CBDB3920}"/>
              </a:ext>
            </a:extLst>
          </p:cNvPr>
          <p:cNvSpPr>
            <a:spLocks noGrp="1"/>
          </p:cNvSpPr>
          <p:nvPr>
            <p:ph type="sldNum" sz="quarter" idx="12"/>
          </p:nvPr>
        </p:nvSpPr>
        <p:spPr/>
        <p:txBody>
          <a:bodyPr/>
          <a:lstStyle/>
          <a:p>
            <a:fld id="{EEDEE9F5-9EDF-4A59-9AFD-63919C6DDFA3}" type="slidenum">
              <a:rPr lang="en-US" smtClean="0"/>
              <a:t>8</a:t>
            </a:fld>
            <a:endParaRPr lang="en-US"/>
          </a:p>
        </p:txBody>
      </p:sp>
      <p:sp>
        <p:nvSpPr>
          <p:cNvPr id="3" name="Rectangle 2">
            <a:extLst>
              <a:ext uri="{FF2B5EF4-FFF2-40B4-BE49-F238E27FC236}">
                <a16:creationId xmlns:a16="http://schemas.microsoft.com/office/drawing/2014/main" id="{149086D9-9840-20FA-83C2-14A89198CB2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35B327F-25AE-7B26-925E-CFCF383CDC6A}"/>
              </a:ext>
            </a:extLst>
          </p:cNvPr>
          <p:cNvSpPr/>
          <p:nvPr/>
        </p:nvSpPr>
        <p:spPr>
          <a:xfrm>
            <a:off x="3428999" y="4509295"/>
            <a:ext cx="5334000" cy="1558130"/>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12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49A083-83FF-91F7-9092-0DEA0D916903}"/>
              </a:ext>
            </a:extLst>
          </p:cNvPr>
          <p:cNvSpPr txBox="1"/>
          <p:nvPr/>
        </p:nvSpPr>
        <p:spPr>
          <a:xfrm>
            <a:off x="327214" y="257829"/>
            <a:ext cx="11291044" cy="1938992"/>
          </a:xfrm>
          <a:prstGeom prst="rect">
            <a:avLst/>
          </a:prstGeom>
          <a:noFill/>
        </p:spPr>
        <p:txBody>
          <a:bodyPr wrap="square" rtlCol="0">
            <a:spAutoFit/>
          </a:bodyPr>
          <a:lstStyle/>
          <a:p>
            <a:r>
              <a:rPr lang="en-US" sz="2000" b="1" dirty="0">
                <a:solidFill>
                  <a:srgbClr val="0070C0"/>
                </a:solidFill>
                <a:latin typeface="Century Gothic" panose="020B0502020202020204" pitchFamily="34" charset="0"/>
              </a:rPr>
              <a:t>Mean of grades</a:t>
            </a:r>
            <a:endParaRPr lang="en-US" sz="2000" dirty="0">
              <a:solidFill>
                <a:srgbClr val="0070C0"/>
              </a:solidFill>
              <a:latin typeface="Century Gothic" panose="020B0502020202020204" pitchFamily="34" charset="0"/>
            </a:endParaRP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Selecting the </a:t>
            </a:r>
            <a:r>
              <a:rPr lang="en-US" sz="2000" b="1" dirty="0">
                <a:solidFill>
                  <a:srgbClr val="0070C0"/>
                </a:solidFill>
                <a:latin typeface="Century Gothic" panose="020B0502020202020204" pitchFamily="34" charset="0"/>
              </a:rPr>
              <a:t>mean of grades</a:t>
            </a:r>
            <a:r>
              <a:rPr lang="en-US" sz="2000" dirty="0">
                <a:solidFill>
                  <a:srgbClr val="0070C0"/>
                </a:solidFill>
                <a:latin typeface="Century Gothic" panose="020B0502020202020204" pitchFamily="34" charset="0"/>
              </a:rPr>
              <a:t> will calculate the category total as </a:t>
            </a:r>
            <a:r>
              <a:rPr lang="en-US" sz="2000" b="1" dirty="0">
                <a:solidFill>
                  <a:srgbClr val="0070C0"/>
                </a:solidFill>
                <a:latin typeface="Century Gothic" panose="020B0502020202020204" pitchFamily="34" charset="0"/>
              </a:rPr>
              <a:t>the average </a:t>
            </a:r>
            <a:r>
              <a:rPr lang="en-US" sz="2000" b="1" i="1" dirty="0">
                <a:solidFill>
                  <a:srgbClr val="0070C0"/>
                </a:solidFill>
                <a:latin typeface="Century Gothic" panose="020B0502020202020204" pitchFamily="34" charset="0"/>
              </a:rPr>
              <a:t>percentage</a:t>
            </a:r>
            <a:r>
              <a:rPr lang="en-US" sz="2000" b="1" dirty="0">
                <a:solidFill>
                  <a:srgbClr val="0070C0"/>
                </a:solidFill>
                <a:latin typeface="Century Gothic" panose="020B0502020202020204" pitchFamily="34" charset="0"/>
              </a:rPr>
              <a:t> achieved on all the assignments within a category</a:t>
            </a:r>
            <a:r>
              <a:rPr lang="en-US" sz="20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sz="2000" b="1" dirty="0">
                <a:solidFill>
                  <a:srgbClr val="0070C0"/>
                </a:solidFill>
                <a:latin typeface="Century Gothic" panose="020B0502020202020204" pitchFamily="34" charset="0"/>
              </a:rPr>
              <a:t>Example</a:t>
            </a:r>
          </a:p>
        </p:txBody>
      </p:sp>
      <p:sp>
        <p:nvSpPr>
          <p:cNvPr id="9" name="TextBox 8">
            <a:extLst>
              <a:ext uri="{FF2B5EF4-FFF2-40B4-BE49-F238E27FC236}">
                <a16:creationId xmlns:a16="http://schemas.microsoft.com/office/drawing/2014/main" id="{6F880748-2455-21F3-6374-4B274A0AB9F7}"/>
              </a:ext>
            </a:extLst>
          </p:cNvPr>
          <p:cNvSpPr txBox="1"/>
          <p:nvPr/>
        </p:nvSpPr>
        <p:spPr>
          <a:xfrm>
            <a:off x="300320" y="2272415"/>
            <a:ext cx="5992904" cy="3785652"/>
          </a:xfrm>
          <a:prstGeom prst="rect">
            <a:avLst/>
          </a:prstGeom>
          <a:noFill/>
        </p:spPr>
        <p:txBody>
          <a:bodyPr wrap="square">
            <a:spAutoFit/>
          </a:bodyPr>
          <a:lstStyle/>
          <a:p>
            <a:r>
              <a:rPr lang="en-US" sz="2000" dirty="0">
                <a:solidFill>
                  <a:srgbClr val="0070C0"/>
                </a:solidFill>
                <a:latin typeface="Century Gothic" panose="020B0502020202020204" pitchFamily="34" charset="0"/>
              </a:rPr>
              <a:t>Imagine that you have three quizzes in a Category set up for quizzes. One quiz is out of 5 marks, another out of 8, and another out of 15.</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If John gets 5/5 (=1), 6/8 (=0.75), and 5/15 (=0.33), then the </a:t>
            </a:r>
            <a:r>
              <a:rPr lang="en-US" sz="2000" b="1" dirty="0">
                <a:solidFill>
                  <a:srgbClr val="0070C0"/>
                </a:solidFill>
                <a:latin typeface="Century Gothic" panose="020B0502020202020204" pitchFamily="34" charset="0"/>
              </a:rPr>
              <a:t>mean of grades</a:t>
            </a:r>
            <a:r>
              <a:rPr lang="en-US" sz="2000" dirty="0">
                <a:solidFill>
                  <a:srgbClr val="0070C0"/>
                </a:solidFill>
                <a:latin typeface="Century Gothic" panose="020B0502020202020204" pitchFamily="34" charset="0"/>
              </a:rPr>
              <a:t> will imply that John receives the average of these grades [(1+0.75+0.33)/3] = 0.693, or </a:t>
            </a:r>
            <a:r>
              <a:rPr lang="en-US" sz="2000" u="sng" dirty="0">
                <a:solidFill>
                  <a:srgbClr val="0070C0"/>
                </a:solidFill>
                <a:latin typeface="Century Gothic" panose="020B0502020202020204" pitchFamily="34" charset="0"/>
              </a:rPr>
              <a:t>69% for the Quiz category</a:t>
            </a:r>
            <a:r>
              <a:rPr lang="en-US" sz="2000" dirty="0">
                <a:solidFill>
                  <a:srgbClr val="0070C0"/>
                </a:solidFill>
                <a:latin typeface="Century Gothic" panose="020B0502020202020204" pitchFamily="34" charset="0"/>
              </a:rPr>
              <a:t>.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Here, the </a:t>
            </a:r>
            <a:r>
              <a:rPr lang="en-US" sz="2000" i="1" u="sng" dirty="0">
                <a:solidFill>
                  <a:srgbClr val="0070C0"/>
                </a:solidFill>
                <a:latin typeface="Century Gothic" panose="020B0502020202020204" pitchFamily="34" charset="0"/>
              </a:rPr>
              <a:t>quizzes all have the same relative weight</a:t>
            </a:r>
            <a:r>
              <a:rPr lang="en-US" sz="2000" dirty="0">
                <a:solidFill>
                  <a:srgbClr val="0070C0"/>
                </a:solidFill>
                <a:latin typeface="Century Gothic" panose="020B0502020202020204" pitchFamily="34" charset="0"/>
              </a:rPr>
              <a:t>.</a:t>
            </a:r>
          </a:p>
        </p:txBody>
      </p:sp>
      <p:sp>
        <p:nvSpPr>
          <p:cNvPr id="2" name="Slide Number Placeholder 1">
            <a:extLst>
              <a:ext uri="{FF2B5EF4-FFF2-40B4-BE49-F238E27FC236}">
                <a16:creationId xmlns:a16="http://schemas.microsoft.com/office/drawing/2014/main" id="{4D831F75-4BC3-D684-542E-4CC7A2CE5B2E}"/>
              </a:ext>
            </a:extLst>
          </p:cNvPr>
          <p:cNvSpPr>
            <a:spLocks noGrp="1"/>
          </p:cNvSpPr>
          <p:nvPr>
            <p:ph type="sldNum" sz="quarter" idx="12"/>
          </p:nvPr>
        </p:nvSpPr>
        <p:spPr/>
        <p:txBody>
          <a:bodyPr/>
          <a:lstStyle/>
          <a:p>
            <a:fld id="{EEDEE9F5-9EDF-4A59-9AFD-63919C6DDFA3}" type="slidenum">
              <a:rPr lang="en-US" smtClean="0"/>
              <a:t>9</a:t>
            </a:fld>
            <a:endParaRPr lang="en-US"/>
          </a:p>
        </p:txBody>
      </p:sp>
      <p:sp>
        <p:nvSpPr>
          <p:cNvPr id="3" name="Rectangle 2">
            <a:extLst>
              <a:ext uri="{FF2B5EF4-FFF2-40B4-BE49-F238E27FC236}">
                <a16:creationId xmlns:a16="http://schemas.microsoft.com/office/drawing/2014/main" id="{EAC14BBE-8620-02B5-8D7B-45BD177E4510}"/>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B486D5F-5803-EB4C-295D-2C5B7EAD2A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67809" y="2196821"/>
            <a:ext cx="4949606" cy="32127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21695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10520</TotalTime>
  <Words>2203</Words>
  <Application>Microsoft Office PowerPoint</Application>
  <PresentationFormat>Widescreen</PresentationFormat>
  <Paragraphs>165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Moodle Gradebook Setup For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Champlain Lennoxville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Moodle Setup and Use For Teachers</dc:title>
  <dc:creator>Jordan Glass</dc:creator>
  <cp:lastModifiedBy>Jordan Glass</cp:lastModifiedBy>
  <cp:revision>103</cp:revision>
  <dcterms:created xsi:type="dcterms:W3CDTF">2022-08-22T18:01:54Z</dcterms:created>
  <dcterms:modified xsi:type="dcterms:W3CDTF">2023-08-25T14:56:55Z</dcterms:modified>
</cp:coreProperties>
</file>