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7" r:id="rId3"/>
    <p:sldId id="259" r:id="rId4"/>
    <p:sldId id="260" r:id="rId5"/>
    <p:sldId id="287" r:id="rId6"/>
    <p:sldId id="288" r:id="rId7"/>
    <p:sldId id="261" r:id="rId8"/>
    <p:sldId id="289" r:id="rId9"/>
    <p:sldId id="262" r:id="rId10"/>
    <p:sldId id="263" r:id="rId11"/>
    <p:sldId id="264" r:id="rId12"/>
    <p:sldId id="265" r:id="rId13"/>
    <p:sldId id="267" r:id="rId14"/>
    <p:sldId id="290" r:id="rId15"/>
    <p:sldId id="268" r:id="rId16"/>
    <p:sldId id="269" r:id="rId17"/>
    <p:sldId id="266"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29095B-BBDA-4C7C-883A-0098293A792C}">
          <p14:sldIdLst>
            <p14:sldId id="256"/>
            <p14:sldId id="257"/>
            <p14:sldId id="259"/>
            <p14:sldId id="260"/>
            <p14:sldId id="287"/>
            <p14:sldId id="288"/>
            <p14:sldId id="261"/>
            <p14:sldId id="289"/>
            <p14:sldId id="262"/>
            <p14:sldId id="263"/>
            <p14:sldId id="264"/>
            <p14:sldId id="265"/>
            <p14:sldId id="267"/>
            <p14:sldId id="290"/>
            <p14:sldId id="268"/>
            <p14:sldId id="269"/>
            <p14:sldId id="266"/>
            <p14:sldId id="271"/>
            <p14:sldId id="272"/>
            <p14:sldId id="273"/>
            <p14:sldId id="274"/>
            <p14:sldId id="275"/>
            <p14:sldId id="276"/>
            <p14:sldId id="277"/>
            <p14:sldId id="278"/>
            <p14:sldId id="279"/>
            <p14:sldId id="280"/>
            <p14:sldId id="281"/>
            <p14:sldId id="282"/>
            <p14:sldId id="283"/>
            <p14:sldId id="284"/>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8F8EF"/>
    <a:srgbClr val="F3F4FF"/>
    <a:srgbClr val="FFFFF3"/>
    <a:srgbClr val="0132CF"/>
    <a:srgbClr val="09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8294A-9E0A-4147-890C-5D7BCEC80C77}" v="64" dt="2023-08-15T15:59:58.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60"/>
  </p:normalViewPr>
  <p:slideViewPr>
    <p:cSldViewPr snapToGrid="0">
      <p:cViewPr varScale="1">
        <p:scale>
          <a:sx n="98" d="100"/>
          <a:sy n="98" d="100"/>
        </p:scale>
        <p:origin x="2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DFEB8-417E-42D0-B77C-62A4D1D72580}"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81B91-1824-4FCA-8D84-C55999425A81}" type="slidenum">
              <a:rPr lang="en-US" smtClean="0"/>
              <a:t>‹#›</a:t>
            </a:fld>
            <a:endParaRPr lang="en-US"/>
          </a:p>
        </p:txBody>
      </p:sp>
    </p:spTree>
    <p:extLst>
      <p:ext uri="{BB962C8B-B14F-4D97-AF65-F5344CB8AC3E}">
        <p14:creationId xmlns:p14="http://schemas.microsoft.com/office/powerpoint/2010/main" val="226074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081B91-1824-4FCA-8D84-C55999425A81}" type="slidenum">
              <a:rPr lang="en-US" smtClean="0"/>
              <a:t>9</a:t>
            </a:fld>
            <a:endParaRPr lang="en-US"/>
          </a:p>
        </p:txBody>
      </p:sp>
    </p:spTree>
    <p:extLst>
      <p:ext uri="{BB962C8B-B14F-4D97-AF65-F5344CB8AC3E}">
        <p14:creationId xmlns:p14="http://schemas.microsoft.com/office/powerpoint/2010/main" val="272686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420E-80AE-4CDF-B411-EE216A4172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C8D2D1-AF29-4BEA-B976-102942206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E94829-BC7D-4CCE-ACDC-0AA6C4DDDA50}"/>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52413B05-40C1-40AA-B7D4-90F4DA61B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FE079-92B0-4AB8-9D9E-78FAB2FDDEE1}"/>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366061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88BB-9456-4EBD-8FDE-CD1E3B1A9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A2D1A8-C84F-4FDE-8975-3139D9D418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D52A1-2B74-479B-AB3F-FEFF6898D683}"/>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5DB79288-0F3D-48E9-8C49-AC3517D36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47D94-D8D0-460D-B0AE-D92F708708D9}"/>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2538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EC694E-A1CB-419D-BE10-A72554D17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51272-EA27-4A3B-8C77-39CA72BD7A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C42A7-3813-4F31-A646-B2E0A54165A9}"/>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2DB815F2-79CD-44AE-8F05-FFFF8A9DB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D3FD4-09A9-4EE4-BF28-F1AB9C878781}"/>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190425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E198-750E-492C-B026-E80ADAA3A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07432-B2AB-4D64-A0C2-D45BB1562D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73B30-618D-4C97-8768-0D98DDF26FB9}"/>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AE763209-0FCB-45F0-869D-DBC7F31E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D413D-E409-4095-8B18-BCD3F08FC10C}"/>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424145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6E88-F5FE-4B2C-9E22-2B30533A07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CB147E-D5ED-478D-9E21-3D7A8338C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B53A61-A4BC-41A8-BED3-CAB7D5D4DF5F}"/>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602BFFE6-7AB7-4607-A683-B900F3278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2F26C-0989-4301-898E-AD73A84DFE14}"/>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40377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3C0C8-4B9D-43F6-9E99-52C25FF76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78A0D-8A98-4B05-991E-90B770693B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329F1-F7E8-4CBA-8080-20D1866E4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973CA8-F840-479F-9358-809497EBD7AC}"/>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B56C6282-8835-41B0-8203-E134A65CD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F2472-6016-45F6-A2D0-69CBE18AE826}"/>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99614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EFEE-50F2-475D-934B-461B086EC4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2ED16-7CC2-4F89-B296-FB548B831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AFA1B2-72A7-45BD-8F3E-9CEE2712DB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E9CDC-4877-4DF3-A11D-5149CA882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A20EA3-A29A-4C06-9319-AE04926A79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50B7A-1CE4-4DEF-A5CC-DA901270C9B3}"/>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8" name="Footer Placeholder 7">
            <a:extLst>
              <a:ext uri="{FF2B5EF4-FFF2-40B4-BE49-F238E27FC236}">
                <a16:creationId xmlns:a16="http://schemas.microsoft.com/office/drawing/2014/main" id="{9DA4FC4D-16C9-4372-A028-DDF22AACE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E5554-1EFF-45A1-B2D5-58A43E69F6F2}"/>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27701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C8B0-07FB-4FD1-9306-F03E11C56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84177-3355-47DD-96D1-A9554129F5A4}"/>
              </a:ext>
            </a:extLst>
          </p:cNvPr>
          <p:cNvSpPr>
            <a:spLocks noGrp="1"/>
          </p:cNvSpPr>
          <p:nvPr>
            <p:ph type="dt" sz="half" idx="10"/>
          </p:nvPr>
        </p:nvSpPr>
        <p:spPr>
          <a:xfrm>
            <a:off x="0" y="6492875"/>
            <a:ext cx="2743200" cy="365125"/>
          </a:xfrm>
        </p:spPr>
        <p:txBody>
          <a:bodyPr/>
          <a:lstStyle/>
          <a:p>
            <a:fld id="{42A34353-1975-4B5C-B8A2-F875BAE13B26}" type="datetimeFigureOut">
              <a:rPr lang="en-US" smtClean="0"/>
              <a:t>8/25/2023</a:t>
            </a:fld>
            <a:endParaRPr lang="en-US"/>
          </a:p>
        </p:txBody>
      </p:sp>
      <p:sp>
        <p:nvSpPr>
          <p:cNvPr id="4" name="Footer Placeholder 3">
            <a:extLst>
              <a:ext uri="{FF2B5EF4-FFF2-40B4-BE49-F238E27FC236}">
                <a16:creationId xmlns:a16="http://schemas.microsoft.com/office/drawing/2014/main" id="{27F717C6-BD87-4B47-B4F1-7DAB05D8A731}"/>
              </a:ext>
            </a:extLst>
          </p:cNvPr>
          <p:cNvSpPr>
            <a:spLocks noGrp="1"/>
          </p:cNvSpPr>
          <p:nvPr>
            <p:ph type="ftr" sz="quarter" idx="11"/>
          </p:nvPr>
        </p:nvSpPr>
        <p:spPr>
          <a:xfrm>
            <a:off x="4038600" y="6492875"/>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B02BC982-5486-44A0-BAE6-0FA50531E745}"/>
              </a:ext>
            </a:extLst>
          </p:cNvPr>
          <p:cNvSpPr>
            <a:spLocks noGrp="1"/>
          </p:cNvSpPr>
          <p:nvPr>
            <p:ph type="sldNum" sz="quarter" idx="12"/>
          </p:nvPr>
        </p:nvSpPr>
        <p:spPr>
          <a:xfrm>
            <a:off x="9448800" y="6492875"/>
            <a:ext cx="2743200" cy="365125"/>
          </a:xfrm>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5623999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952C3-5FF0-4FB9-9544-CD7A78434458}"/>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3" name="Footer Placeholder 2">
            <a:extLst>
              <a:ext uri="{FF2B5EF4-FFF2-40B4-BE49-F238E27FC236}">
                <a16:creationId xmlns:a16="http://schemas.microsoft.com/office/drawing/2014/main" id="{4F8BB430-AEEF-4011-B431-E5048B3A2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88C71-F13A-47C8-9F68-7C8A5529C338}"/>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86612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AB14-D7C4-44E2-B6DD-08B0FB1B6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3ABE54-61FB-4A69-B785-0F5AEDCAE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682C-5EC5-4474-BB78-CC666E92D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91FB0B-C4A7-4EBB-9E55-1A581ED36861}"/>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E967A2F5-0A95-436B-8AB4-5894F63AB0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EAE89-4DD3-4262-965C-C333089C9853}"/>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274049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FC5D-C870-4893-B484-E4B745401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149B20-5D00-4ABE-B61C-D0738D07A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E7E3D0-6D9E-4405-8CC0-D2975CA71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4036A-6A47-48FE-903F-B1A8D4B9A728}"/>
              </a:ext>
            </a:extLst>
          </p:cNvPr>
          <p:cNvSpPr>
            <a:spLocks noGrp="1"/>
          </p:cNvSpPr>
          <p:nvPr>
            <p:ph type="dt" sz="half" idx="10"/>
          </p:nvPr>
        </p:nvSpPr>
        <p:spPr/>
        <p:txBody>
          <a:bodyPr/>
          <a:lstStyle/>
          <a:p>
            <a:fld id="{42A34353-1975-4B5C-B8A2-F875BAE13B26}" type="datetimeFigureOut">
              <a:rPr lang="en-US" smtClean="0"/>
              <a:t>8/25/2023</a:t>
            </a:fld>
            <a:endParaRPr lang="en-US"/>
          </a:p>
        </p:txBody>
      </p:sp>
      <p:sp>
        <p:nvSpPr>
          <p:cNvPr id="6" name="Footer Placeholder 5">
            <a:extLst>
              <a:ext uri="{FF2B5EF4-FFF2-40B4-BE49-F238E27FC236}">
                <a16:creationId xmlns:a16="http://schemas.microsoft.com/office/drawing/2014/main" id="{2E279A22-8B10-4D66-8AE2-47E47C669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EE3B5-9C85-487F-ACC7-E460E2651D1E}"/>
              </a:ext>
            </a:extLst>
          </p:cNvPr>
          <p:cNvSpPr>
            <a:spLocks noGrp="1"/>
          </p:cNvSpPr>
          <p:nvPr>
            <p:ph type="sldNum" sz="quarter" idx="12"/>
          </p:nvPr>
        </p:nvSpPr>
        <p:spPr/>
        <p:txBody>
          <a:bodyPr/>
          <a:lstStyle/>
          <a:p>
            <a:fld id="{8C5345CB-08B2-4C0F-BE86-052F0BDBC496}" type="slidenum">
              <a:rPr lang="en-US" smtClean="0"/>
              <a:t>‹#›</a:t>
            </a:fld>
            <a:endParaRPr lang="en-US"/>
          </a:p>
        </p:txBody>
      </p:sp>
    </p:spTree>
    <p:extLst>
      <p:ext uri="{BB962C8B-B14F-4D97-AF65-F5344CB8AC3E}">
        <p14:creationId xmlns:p14="http://schemas.microsoft.com/office/powerpoint/2010/main" val="360658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3">
            <a:alpha val="71765"/>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13636-4E20-4DE9-BDA3-05277ADBE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0E984D-DF51-4833-A498-3459EFAB59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2A198-8FF0-4D62-B0B4-405313EB6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34353-1975-4B5C-B8A2-F875BAE13B26}" type="datetimeFigureOut">
              <a:rPr lang="en-US" smtClean="0"/>
              <a:t>8/25/2023</a:t>
            </a:fld>
            <a:endParaRPr lang="en-US"/>
          </a:p>
        </p:txBody>
      </p:sp>
      <p:sp>
        <p:nvSpPr>
          <p:cNvPr id="5" name="Footer Placeholder 4">
            <a:extLst>
              <a:ext uri="{FF2B5EF4-FFF2-40B4-BE49-F238E27FC236}">
                <a16:creationId xmlns:a16="http://schemas.microsoft.com/office/drawing/2014/main" id="{79603CD9-26D9-4FE3-9724-2F2A71541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BC19B0-5130-49E2-9A61-C31302DCC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5CB-08B2-4C0F-BE86-052F0BDBC496}" type="slidenum">
              <a:rPr lang="en-US" smtClean="0"/>
              <a:t>‹#›</a:t>
            </a:fld>
            <a:endParaRPr lang="en-US"/>
          </a:p>
        </p:txBody>
      </p:sp>
    </p:spTree>
    <p:extLst>
      <p:ext uri="{BB962C8B-B14F-4D97-AF65-F5344CB8AC3E}">
        <p14:creationId xmlns:p14="http://schemas.microsoft.com/office/powerpoint/2010/main" val="3051992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2.png"/><Relationship Id="rId7" Type="http://schemas.openxmlformats.org/officeDocument/2006/relationships/slide" Target="slide25.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2.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hamplaincollege-lennoxville.moodle.decclic.qc.c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Jdoe@crc-lennox.qc.ca"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0B388-7C34-4562-BB8F-339E1025CC08}"/>
              </a:ext>
            </a:extLst>
          </p:cNvPr>
          <p:cNvSpPr/>
          <p:nvPr/>
        </p:nvSpPr>
        <p:spPr>
          <a:xfrm>
            <a:off x="-2" y="0"/>
            <a:ext cx="12192000" cy="6871041"/>
          </a:xfrm>
          <a:prstGeom prst="rect">
            <a:avLst/>
          </a:prstGeom>
          <a:solidFill>
            <a:schemeClr val="accent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s://www.destinationuniversites.ca/wp-content/uploads/college-champlain-lennoxville.png">
            <a:extLst>
              <a:ext uri="{FF2B5EF4-FFF2-40B4-BE49-F238E27FC236}">
                <a16:creationId xmlns:a16="http://schemas.microsoft.com/office/drawing/2014/main" id="{A8FF8F3F-EC12-40A2-9E7D-F7C412B1A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19" y="6114709"/>
            <a:ext cx="2069961" cy="75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ED65800-A6C1-404B-AC4F-49899E773560}"/>
              </a:ext>
            </a:extLst>
          </p:cNvPr>
          <p:cNvSpPr>
            <a:spLocks noGrp="1"/>
          </p:cNvSpPr>
          <p:nvPr>
            <p:ph type="title"/>
          </p:nvPr>
        </p:nvSpPr>
        <p:spPr>
          <a:xfrm>
            <a:off x="3325514" y="818627"/>
            <a:ext cx="8448158" cy="1791746"/>
          </a:xfrm>
        </p:spPr>
        <p:txBody>
          <a:bodyPr>
            <a:noAutofit/>
          </a:bodyPr>
          <a:lstStyle/>
          <a:p>
            <a:pPr algn="ctr"/>
            <a:r>
              <a:rPr lang="en-US" dirty="0">
                <a:solidFill>
                  <a:srgbClr val="FFFFFF"/>
                </a:solidFill>
                <a:latin typeface="Century Gothic" panose="020B0502020202020204" pitchFamily="34" charset="0"/>
              </a:rPr>
              <a:t>Basic Moodle Setup and Use</a:t>
            </a:r>
            <a:br>
              <a:rPr lang="en-US" dirty="0">
                <a:solidFill>
                  <a:srgbClr val="FFFFFF"/>
                </a:solidFill>
                <a:latin typeface="Century Gothic" panose="020B0502020202020204" pitchFamily="34" charset="0"/>
              </a:rPr>
            </a:br>
            <a:r>
              <a:rPr lang="en-US" i="1" dirty="0">
                <a:solidFill>
                  <a:srgbClr val="FFFFFF"/>
                </a:solidFill>
                <a:latin typeface="Century Gothic" panose="020B0502020202020204" pitchFamily="34" charset="0"/>
              </a:rPr>
              <a:t>For Teachers</a:t>
            </a:r>
            <a:endParaRPr lang="en-US" i="1" dirty="0">
              <a:latin typeface="Century Gothic" panose="020B0502020202020204" pitchFamily="34" charset="0"/>
            </a:endParaRPr>
          </a:p>
        </p:txBody>
      </p:sp>
      <p:sp>
        <p:nvSpPr>
          <p:cNvPr id="8" name="TextBox 7">
            <a:extLst>
              <a:ext uri="{FF2B5EF4-FFF2-40B4-BE49-F238E27FC236}">
                <a16:creationId xmlns:a16="http://schemas.microsoft.com/office/drawing/2014/main" id="{CA91F25A-AD24-4E1B-B246-74410CAD32D7}"/>
              </a:ext>
            </a:extLst>
          </p:cNvPr>
          <p:cNvSpPr txBox="1"/>
          <p:nvPr/>
        </p:nvSpPr>
        <p:spPr>
          <a:xfrm>
            <a:off x="1038984" y="3429000"/>
            <a:ext cx="10114027" cy="1938992"/>
          </a:xfrm>
          <a:prstGeom prst="rect">
            <a:avLst/>
          </a:prstGeom>
          <a:noFill/>
        </p:spPr>
        <p:txBody>
          <a:bodyPr wrap="square" rtlCol="0">
            <a:spAutoFit/>
          </a:bodyPr>
          <a:lstStyle/>
          <a:p>
            <a:r>
              <a:rPr lang="en-US" sz="2400" dirty="0">
                <a:solidFill>
                  <a:srgbClr val="CCFFFF"/>
                </a:solidFill>
                <a:latin typeface="Century Gothic" panose="020B0502020202020204" pitchFamily="34" charset="0"/>
              </a:rPr>
              <a:t>1. </a:t>
            </a:r>
            <a:r>
              <a:rPr lang="en-US" sz="2400" dirty="0">
                <a:solidFill>
                  <a:srgbClr val="CCFFFF"/>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Creating a course</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2. </a:t>
            </a:r>
            <a:r>
              <a:rPr lang="en-US" sz="2400" dirty="0">
                <a:solidFill>
                  <a:srgbClr val="CCFFFF"/>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Moodle Navigation Basics</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3. </a:t>
            </a:r>
            <a:r>
              <a:rPr lang="en-US" sz="2400" dirty="0">
                <a:solidFill>
                  <a:srgbClr val="CCFFFF"/>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Basic Course Editing and Uploading Content</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4. </a:t>
            </a:r>
            <a:r>
              <a:rPr lang="en-US" sz="2400" dirty="0">
                <a:solidFill>
                  <a:srgbClr val="CCFFFF"/>
                </a:solidFill>
                <a:latin typeface="Century Gothic" panose="020B0502020202020204" pitchFamily="34" charset="0"/>
                <a:hlinkClick r:id="rId7" action="ppaction://hlinksldjump">
                  <a:extLst>
                    <a:ext uri="{A12FA001-AC4F-418D-AE19-62706E023703}">
                      <ahyp:hlinkClr xmlns:ahyp="http://schemas.microsoft.com/office/drawing/2018/hyperlinkcolor" val="tx"/>
                    </a:ext>
                  </a:extLst>
                </a:hlinkClick>
              </a:rPr>
              <a:t>What will my Students See?</a:t>
            </a:r>
            <a:endParaRPr lang="en-US" sz="2400" dirty="0">
              <a:solidFill>
                <a:srgbClr val="CCFFFF"/>
              </a:solidFill>
              <a:latin typeface="Century Gothic" panose="020B0502020202020204" pitchFamily="34" charset="0"/>
            </a:endParaRPr>
          </a:p>
          <a:p>
            <a:r>
              <a:rPr lang="en-US" sz="2400" dirty="0">
                <a:solidFill>
                  <a:srgbClr val="CCFFFF"/>
                </a:solidFill>
                <a:latin typeface="Century Gothic" panose="020B0502020202020204" pitchFamily="34" charset="0"/>
              </a:rPr>
              <a:t>5. </a:t>
            </a:r>
            <a:r>
              <a:rPr lang="en-US" sz="2400" dirty="0">
                <a:solidFill>
                  <a:srgbClr val="CCFFFF"/>
                </a:solidFill>
                <a:latin typeface="Century Gothic" panose="020B0502020202020204" pitchFamily="34" charset="0"/>
                <a:hlinkClick r:id="rId8" action="ppaction://hlinksldjump">
                  <a:extLst>
                    <a:ext uri="{A12FA001-AC4F-418D-AE19-62706E023703}">
                      <ahyp:hlinkClr xmlns:ahyp="http://schemas.microsoft.com/office/drawing/2018/hyperlinkcolor" val="tx"/>
                    </a:ext>
                  </a:extLst>
                </a:hlinkClick>
              </a:rPr>
              <a:t>Enrolling Students</a:t>
            </a:r>
            <a:endParaRPr lang="en-US" sz="2400" dirty="0">
              <a:solidFill>
                <a:srgbClr val="CCFFFF"/>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3BF9573-256F-42C9-A485-A8224E6FEDA8}"/>
              </a:ext>
            </a:extLst>
          </p:cNvPr>
          <p:cNvSpPr>
            <a:spLocks noGrp="1"/>
          </p:cNvSpPr>
          <p:nvPr>
            <p:ph type="sldNum" sz="quarter" idx="12"/>
          </p:nvPr>
        </p:nvSpPr>
        <p:spPr/>
        <p:txBody>
          <a:bodyPr/>
          <a:lstStyle/>
          <a:p>
            <a:fld id="{8C5345CB-08B2-4C0F-BE86-052F0BDBC496}" type="slidenum">
              <a:rPr lang="en-US" smtClean="0"/>
              <a:t>1</a:t>
            </a:fld>
            <a:endParaRPr lang="en-US"/>
          </a:p>
        </p:txBody>
      </p:sp>
      <p:pic>
        <p:nvPicPr>
          <p:cNvPr id="7" name="Picture 6">
            <a:extLst>
              <a:ext uri="{FF2B5EF4-FFF2-40B4-BE49-F238E27FC236}">
                <a16:creationId xmlns:a16="http://schemas.microsoft.com/office/drawing/2014/main" id="{477955E0-4719-4CDF-AF7F-36B5696A07C7}"/>
              </a:ext>
            </a:extLst>
          </p:cNvPr>
          <p:cNvPicPr>
            <a:picLocks noChangeAspect="1"/>
          </p:cNvPicPr>
          <p:nvPr/>
        </p:nvPicPr>
        <p:blipFill>
          <a:blip r:embed="rId9"/>
          <a:stretch>
            <a:fillRect/>
          </a:stretch>
        </p:blipFill>
        <p:spPr>
          <a:xfrm>
            <a:off x="418328" y="405868"/>
            <a:ext cx="2488856" cy="1791746"/>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70FE8889-EE4F-8306-2C91-375A5DA30BF2}"/>
              </a:ext>
            </a:extLst>
          </p:cNvPr>
          <p:cNvSpPr txBox="1"/>
          <p:nvPr/>
        </p:nvSpPr>
        <p:spPr>
          <a:xfrm>
            <a:off x="3044952" y="5418185"/>
            <a:ext cx="6102096" cy="646331"/>
          </a:xfrm>
          <a:prstGeom prst="rect">
            <a:avLst/>
          </a:prstGeom>
          <a:noFill/>
        </p:spPr>
        <p:txBody>
          <a:bodyPr wrap="square">
            <a:spAutoFit/>
          </a:bodyPr>
          <a:lstStyle/>
          <a:p>
            <a:pPr algn="ctr"/>
            <a:r>
              <a:rPr lang="en-US" sz="1800" dirty="0">
                <a:solidFill>
                  <a:schemeClr val="bg1"/>
                </a:solidFill>
                <a:latin typeface="Century Gothic" panose="020B0502020202020204" pitchFamily="34" charset="0"/>
              </a:rPr>
              <a:t>Fall 2022</a:t>
            </a:r>
          </a:p>
          <a:p>
            <a:pPr algn="ctr"/>
            <a:r>
              <a:rPr lang="en-US" dirty="0">
                <a:solidFill>
                  <a:schemeClr val="bg1"/>
                </a:solidFill>
                <a:latin typeface="Century Gothic" panose="020B0502020202020204" pitchFamily="34" charset="0"/>
              </a:rPr>
              <a:t>Updated Fall 2023</a:t>
            </a:r>
            <a:endParaRPr lang="en-US" sz="1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5307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518F76-5966-4886-B248-7BBFD6D36C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66980" y="897162"/>
            <a:ext cx="4934960" cy="4985910"/>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66579" y="345960"/>
            <a:ext cx="5090405" cy="347787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Further down…</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add an optional brief course summary.</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also </a:t>
            </a:r>
            <a:r>
              <a:rPr lang="en-US" sz="2000" b="1" dirty="0">
                <a:solidFill>
                  <a:srgbClr val="0070C0"/>
                </a:solidFill>
                <a:latin typeface="Century Gothic" panose="020B0502020202020204" pitchFamily="34" charset="0"/>
              </a:rPr>
              <a:t>upload a course image</a:t>
            </a:r>
            <a:r>
              <a:rPr lang="en-US" sz="2000" dirty="0">
                <a:solidFill>
                  <a:srgbClr val="0070C0"/>
                </a:solidFill>
                <a:latin typeface="Century Gothic" panose="020B0502020202020204" pitchFamily="34" charset="0"/>
              </a:rPr>
              <a:t> by clicking the page icon. Choosing a distinctive image is a handy way to help students visually keep track of where they need to go when navigating Moodle.</a:t>
            </a:r>
          </a:p>
        </p:txBody>
      </p:sp>
      <p:cxnSp>
        <p:nvCxnSpPr>
          <p:cNvPr id="18" name="Straight Arrow Connector 17">
            <a:extLst>
              <a:ext uri="{FF2B5EF4-FFF2-40B4-BE49-F238E27FC236}">
                <a16:creationId xmlns:a16="http://schemas.microsoft.com/office/drawing/2014/main" id="{80B80092-07B1-457E-AB99-133C3CCAF57D}"/>
              </a:ext>
            </a:extLst>
          </p:cNvPr>
          <p:cNvCxnSpPr>
            <a:cxnSpLocks/>
          </p:cNvCxnSpPr>
          <p:nvPr/>
        </p:nvCxnSpPr>
        <p:spPr>
          <a:xfrm>
            <a:off x="5461686" y="1629945"/>
            <a:ext cx="2610259" cy="469204"/>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992EF5-8C6A-4C3E-99AC-B0AFA9BA971A}"/>
              </a:ext>
            </a:extLst>
          </p:cNvPr>
          <p:cNvCxnSpPr>
            <a:cxnSpLocks/>
          </p:cNvCxnSpPr>
          <p:nvPr/>
        </p:nvCxnSpPr>
        <p:spPr>
          <a:xfrm>
            <a:off x="5461686" y="2607276"/>
            <a:ext cx="2610259" cy="1550330"/>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24B3F03-ED53-474E-83B4-74B836297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69097" y="3939974"/>
            <a:ext cx="3048212" cy="2704057"/>
          </a:xfrm>
          <a:prstGeom prst="rect">
            <a:avLst/>
          </a:prstGeom>
          <a:effectLst>
            <a:outerShdw blurRad="50800" dist="38100" dir="5400000" algn="t" rotWithShape="0">
              <a:prstClr val="black">
                <a:alpha val="40000"/>
              </a:prstClr>
            </a:outerShdw>
          </a:effectLst>
        </p:spPr>
      </p:pic>
      <p:cxnSp>
        <p:nvCxnSpPr>
          <p:cNvPr id="8" name="Straight Arrow Connector 7">
            <a:extLst>
              <a:ext uri="{FF2B5EF4-FFF2-40B4-BE49-F238E27FC236}">
                <a16:creationId xmlns:a16="http://schemas.microsoft.com/office/drawing/2014/main" id="{2FA5864A-1F65-4D46-9ED2-FD1EDBC3DACD}"/>
              </a:ext>
            </a:extLst>
          </p:cNvPr>
          <p:cNvCxnSpPr>
            <a:cxnSpLocks/>
          </p:cNvCxnSpPr>
          <p:nvPr/>
        </p:nvCxnSpPr>
        <p:spPr>
          <a:xfrm>
            <a:off x="3099111" y="3890452"/>
            <a:ext cx="767255" cy="770656"/>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F062BBE-03DD-E601-85B9-0E77C4BBAE1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9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518F76-5966-4886-B248-7BBFD6D36C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19108" y="4230026"/>
            <a:ext cx="5423911" cy="2110560"/>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20130" y="447682"/>
            <a:ext cx="11331145" cy="3477875"/>
          </a:xfrm>
          <a:prstGeom prst="rect">
            <a:avLst/>
          </a:prstGeom>
          <a:noFill/>
        </p:spPr>
        <p:txBody>
          <a:bodyPr wrap="square" rtlCol="0">
            <a:spAutoFit/>
          </a:bodyPr>
          <a:lstStyle/>
          <a:p>
            <a:r>
              <a:rPr lang="en-US" sz="2000" b="1" u="sng" dirty="0">
                <a:solidFill>
                  <a:srgbClr val="0070C0"/>
                </a:solidFill>
                <a:latin typeface="Century Gothic" panose="020B0502020202020204" pitchFamily="34" charset="0"/>
              </a:rPr>
              <a:t>Course Format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A little further down, set the </a:t>
            </a:r>
            <a:r>
              <a:rPr lang="en-US" sz="2000" b="1" dirty="0">
                <a:solidFill>
                  <a:srgbClr val="0070C0"/>
                </a:solidFill>
                <a:latin typeface="Century Gothic" panose="020B0502020202020204" pitchFamily="34" charset="0"/>
              </a:rPr>
              <a:t>Course format</a:t>
            </a:r>
            <a:r>
              <a:rPr lang="en-US" sz="2000" dirty="0">
                <a:solidFill>
                  <a:srgbClr val="0070C0"/>
                </a:solidFill>
                <a:latin typeface="Century Gothic" panose="020B0502020202020204" pitchFamily="34" charset="0"/>
              </a:rPr>
              <a:t>. This is the way that your Moodle course layout will appear. The most common settings are </a:t>
            </a:r>
            <a:r>
              <a:rPr lang="en-US" sz="2000" b="1" dirty="0">
                <a:solidFill>
                  <a:srgbClr val="0070C0"/>
                </a:solidFill>
                <a:latin typeface="Century Gothic" panose="020B0502020202020204" pitchFamily="34" charset="0"/>
              </a:rPr>
              <a:t>Topics format</a:t>
            </a:r>
            <a:r>
              <a:rPr lang="en-US" sz="2000" dirty="0">
                <a:solidFill>
                  <a:srgbClr val="0070C0"/>
                </a:solidFill>
                <a:latin typeface="Century Gothic" panose="020B0502020202020204" pitchFamily="34" charset="0"/>
              </a:rPr>
              <a:t> and </a:t>
            </a:r>
            <a:r>
              <a:rPr lang="en-US" sz="2000" b="1" dirty="0">
                <a:solidFill>
                  <a:srgbClr val="0070C0"/>
                </a:solidFill>
                <a:latin typeface="Century Gothic" panose="020B0502020202020204" pitchFamily="34" charset="0"/>
              </a:rPr>
              <a:t>Weekly format</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The Topics format simply arranges the course landing page according to topics (or units, chapters, etc.), while the Weekly format sets the course up to follow a weekly schedule.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Before the course is visible, you can experiment with these. </a:t>
            </a:r>
            <a:r>
              <a:rPr lang="en-US" sz="2000" b="1" dirty="0">
                <a:solidFill>
                  <a:srgbClr val="0070C0"/>
                </a:solidFill>
                <a:latin typeface="Century Gothic" panose="020B0502020202020204" pitchFamily="34" charset="0"/>
              </a:rPr>
              <a:t>You can try out the different formats and upload one or two items to see how things look. </a:t>
            </a:r>
            <a:r>
              <a:rPr lang="en-US" sz="2000" dirty="0">
                <a:solidFill>
                  <a:srgbClr val="0070C0"/>
                </a:solidFill>
                <a:latin typeface="Century Gothic" panose="020B0502020202020204" pitchFamily="34" charset="0"/>
              </a:rPr>
              <a:t>(This may get more difficult after you have uploaded extensive content to the course.) </a:t>
            </a:r>
          </a:p>
        </p:txBody>
      </p:sp>
      <p:sp>
        <p:nvSpPr>
          <p:cNvPr id="2" name="Rectangle 1">
            <a:extLst>
              <a:ext uri="{FF2B5EF4-FFF2-40B4-BE49-F238E27FC236}">
                <a16:creationId xmlns:a16="http://schemas.microsoft.com/office/drawing/2014/main" id="{8EC83706-D8A7-B529-615D-C268EA57274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22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161223" y="612844"/>
            <a:ext cx="6549081" cy="5632311"/>
          </a:xfrm>
          <a:prstGeom prst="rect">
            <a:avLst/>
          </a:prstGeom>
          <a:noFill/>
        </p:spPr>
        <p:txBody>
          <a:bodyPr wrap="square" rtlCol="0">
            <a:spAutoFit/>
          </a:bodyPr>
          <a:lstStyle/>
          <a:p>
            <a:pPr algn="ctr"/>
            <a:r>
              <a:rPr lang="en-US" sz="2400" dirty="0">
                <a:solidFill>
                  <a:srgbClr val="0070C0"/>
                </a:solidFill>
                <a:latin typeface="Century Gothic" panose="020B0502020202020204" pitchFamily="34" charset="0"/>
              </a:rPr>
              <a:t>You can browse the other settings. The default parameters will be suitable for most uses. When you are finished setting the course parameters, select </a:t>
            </a:r>
            <a:r>
              <a:rPr lang="en-US" sz="2400" b="1" dirty="0">
                <a:solidFill>
                  <a:srgbClr val="0070C0"/>
                </a:solidFill>
                <a:latin typeface="Century Gothic" panose="020B0502020202020204" pitchFamily="34" charset="0"/>
              </a:rPr>
              <a:t>Save and display</a:t>
            </a:r>
            <a:r>
              <a:rPr lang="en-US" sz="2400" dirty="0">
                <a:solidFill>
                  <a:srgbClr val="0070C0"/>
                </a:solidFill>
                <a:latin typeface="Century Gothic" panose="020B0502020202020204" pitchFamily="34" charset="0"/>
              </a:rPr>
              <a:t> at the bottom of the page.</a:t>
            </a:r>
          </a:p>
          <a:p>
            <a:pPr algn="ctr"/>
            <a:endParaRPr lang="en-US" sz="2400" dirty="0">
              <a:solidFill>
                <a:srgbClr val="0070C0"/>
              </a:solidFill>
              <a:latin typeface="Century Gothic" panose="020B0502020202020204" pitchFamily="34" charset="0"/>
            </a:endParaRPr>
          </a:p>
          <a:p>
            <a:pPr algn="ctr"/>
            <a:endParaRPr lang="en-US" sz="2400" dirty="0">
              <a:solidFill>
                <a:srgbClr val="0070C0"/>
              </a:solidFill>
              <a:latin typeface="Century Gothic" panose="020B0502020202020204" pitchFamily="34" charset="0"/>
            </a:endParaRPr>
          </a:p>
          <a:p>
            <a:pPr algn="ctr"/>
            <a:endParaRPr lang="en-US" sz="2400" dirty="0">
              <a:solidFill>
                <a:srgbClr val="0070C0"/>
              </a:solidFill>
              <a:latin typeface="Century Gothic" panose="020B0502020202020204" pitchFamily="34" charset="0"/>
            </a:endParaRPr>
          </a:p>
          <a:p>
            <a:pPr algn="ctr"/>
            <a:endParaRPr lang="en-US" sz="2400" dirty="0">
              <a:solidFill>
                <a:srgbClr val="0070C0"/>
              </a:solidFill>
              <a:latin typeface="Century Gothic" panose="020B0502020202020204" pitchFamily="34" charset="0"/>
            </a:endParaRPr>
          </a:p>
          <a:p>
            <a:pPr algn="ctr"/>
            <a:r>
              <a:rPr lang="en-US" sz="2400" dirty="0">
                <a:solidFill>
                  <a:srgbClr val="0070C0"/>
                </a:solidFill>
                <a:latin typeface="Century Gothic" panose="020B0502020202020204" pitchFamily="34" charset="0"/>
              </a:rPr>
              <a:t>This will bring you to your new course. </a:t>
            </a:r>
          </a:p>
          <a:p>
            <a:pPr algn="ctr"/>
            <a:endParaRPr lang="en-US" sz="2400" i="1" dirty="0">
              <a:solidFill>
                <a:srgbClr val="0070C0"/>
              </a:solidFill>
              <a:latin typeface="Century Gothic" panose="020B0502020202020204" pitchFamily="34" charset="0"/>
            </a:endParaRPr>
          </a:p>
          <a:p>
            <a:pPr algn="ctr"/>
            <a:r>
              <a:rPr lang="en-US" sz="2400" i="1" dirty="0">
                <a:solidFill>
                  <a:srgbClr val="0070C0"/>
                </a:solidFill>
                <a:latin typeface="Century Gothic" panose="020B0502020202020204" pitchFamily="34" charset="0"/>
              </a:rPr>
              <a:t>Note: If you kept your course hidden to allow you to set it up, you will have to later return to these settings to make it visible.</a:t>
            </a:r>
          </a:p>
          <a:p>
            <a:pPr algn="ctr"/>
            <a:endParaRPr lang="en-US" sz="2400" dirty="0">
              <a:solidFill>
                <a:srgbClr val="0070C0"/>
              </a:solidFill>
              <a:latin typeface="Century Gothic" panose="020B0502020202020204" pitchFamily="34" charset="0"/>
            </a:endParaRPr>
          </a:p>
        </p:txBody>
      </p:sp>
      <p:sp>
        <p:nvSpPr>
          <p:cNvPr id="4" name="Rectangle 3">
            <a:extLst>
              <a:ext uri="{FF2B5EF4-FFF2-40B4-BE49-F238E27FC236}">
                <a16:creationId xmlns:a16="http://schemas.microsoft.com/office/drawing/2014/main" id="{63CE363C-034F-B74F-2E12-5A29D4B80F0B}"/>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D4C01E0-5990-0FEC-00DB-0CC1BF0CA469}"/>
              </a:ext>
            </a:extLst>
          </p:cNvPr>
          <p:cNvPicPr>
            <a:picLocks noChangeAspect="1"/>
          </p:cNvPicPr>
          <p:nvPr/>
        </p:nvPicPr>
        <p:blipFill>
          <a:blip r:embed="rId2"/>
          <a:stretch>
            <a:fillRect/>
          </a:stretch>
        </p:blipFill>
        <p:spPr>
          <a:xfrm>
            <a:off x="5052562" y="2931886"/>
            <a:ext cx="2766403" cy="6815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4431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13</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407774" y="148281"/>
            <a:ext cx="11389485" cy="14580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132CF"/>
                </a:solidFill>
                <a:latin typeface="Century Gothic" panose="020B0502020202020204" pitchFamily="34" charset="0"/>
              </a:rPr>
              <a:t>2. Moodle Navigation Basics</a:t>
            </a:r>
          </a:p>
        </p:txBody>
      </p:sp>
      <p:sp>
        <p:nvSpPr>
          <p:cNvPr id="8" name="TextBox 7">
            <a:extLst>
              <a:ext uri="{FF2B5EF4-FFF2-40B4-BE49-F238E27FC236}">
                <a16:creationId xmlns:a16="http://schemas.microsoft.com/office/drawing/2014/main" id="{55709EBF-88BD-49F9-AD53-56D4C528A9EE}"/>
              </a:ext>
            </a:extLst>
          </p:cNvPr>
          <p:cNvSpPr txBox="1"/>
          <p:nvPr/>
        </p:nvSpPr>
        <p:spPr>
          <a:xfrm>
            <a:off x="407774" y="1754659"/>
            <a:ext cx="5249372" cy="440120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In the default view, the </a:t>
            </a:r>
            <a:r>
              <a:rPr lang="en-US" sz="2000" b="1" dirty="0">
                <a:solidFill>
                  <a:srgbClr val="0070C0"/>
                </a:solidFill>
                <a:latin typeface="Century Gothic" panose="020B0502020202020204" pitchFamily="34" charset="0"/>
              </a:rPr>
              <a:t>Home Page </a:t>
            </a:r>
            <a:r>
              <a:rPr lang="en-US" sz="2000" dirty="0">
                <a:solidFill>
                  <a:srgbClr val="0070C0"/>
                </a:solidFill>
                <a:latin typeface="Century Gothic" panose="020B0502020202020204" pitchFamily="34" charset="0"/>
              </a:rPr>
              <a:t>shows your courses as well as a search bar through which you can look up other courses at the College. (Note that the search will only reveal visible courses; and only people with the needed permissions to enroll can access the courses.)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Using the tabs in the top-left corner, you can jump to the </a:t>
            </a:r>
            <a:r>
              <a:rPr lang="en-US" sz="2000" b="1" dirty="0">
                <a:solidFill>
                  <a:srgbClr val="0070C0"/>
                </a:solidFill>
                <a:latin typeface="Century Gothic" panose="020B0502020202020204" pitchFamily="34" charset="0"/>
              </a:rPr>
              <a:t>Dashboard</a:t>
            </a:r>
            <a:r>
              <a:rPr lang="en-US" sz="2000" dirty="0">
                <a:solidFill>
                  <a:srgbClr val="0070C0"/>
                </a:solidFill>
                <a:latin typeface="Century Gothic" panose="020B0502020202020204" pitchFamily="34" charset="0"/>
              </a:rPr>
              <a:t>, which</a:t>
            </a:r>
            <a:r>
              <a:rPr lang="ko-KR" altLang="en-US" sz="2000" dirty="0">
                <a:solidFill>
                  <a:srgbClr val="0070C0"/>
                </a:solidFill>
                <a:latin typeface="Century Gothic" panose="020B0502020202020204" pitchFamily="34" charset="0"/>
              </a:rPr>
              <a:t> </a:t>
            </a:r>
            <a:r>
              <a:rPr lang="en-US" altLang="ko-KR" sz="2000" dirty="0">
                <a:solidFill>
                  <a:srgbClr val="0070C0"/>
                </a:solidFill>
                <a:latin typeface="Century Gothic" panose="020B0502020202020204" pitchFamily="34" charset="0"/>
              </a:rPr>
              <a:t>shows your </a:t>
            </a:r>
            <a:r>
              <a:rPr lang="en-US" altLang="ko-KR" sz="2000" b="1" dirty="0">
                <a:solidFill>
                  <a:srgbClr val="0070C0"/>
                </a:solidFill>
                <a:latin typeface="Century Gothic" panose="020B0502020202020204" pitchFamily="34" charset="0"/>
              </a:rPr>
              <a:t>recently accessed courses</a:t>
            </a:r>
            <a:r>
              <a:rPr lang="en-US" altLang="ko-KR" sz="2000" dirty="0">
                <a:solidFill>
                  <a:srgbClr val="0070C0"/>
                </a:solidFill>
                <a:latin typeface="Century Gothic" panose="020B0502020202020204" pitchFamily="34" charset="0"/>
              </a:rPr>
              <a:t>, as well as a </a:t>
            </a:r>
            <a:r>
              <a:rPr lang="en-US" altLang="ko-KR" sz="2000" b="1" dirty="0">
                <a:solidFill>
                  <a:srgbClr val="0070C0"/>
                </a:solidFill>
                <a:latin typeface="Century Gothic" panose="020B0502020202020204" pitchFamily="34" charset="0"/>
              </a:rPr>
              <a:t>calendar</a:t>
            </a:r>
            <a:r>
              <a:rPr lang="en-US" altLang="ko-KR" sz="2000" dirty="0">
                <a:solidFill>
                  <a:srgbClr val="0070C0"/>
                </a:solidFill>
                <a:latin typeface="Century Gothic" panose="020B0502020202020204" pitchFamily="34" charset="0"/>
              </a:rPr>
              <a:t> and a </a:t>
            </a:r>
            <a:r>
              <a:rPr lang="en-US" altLang="ko-KR" sz="2000" b="1" dirty="0">
                <a:solidFill>
                  <a:srgbClr val="0070C0"/>
                </a:solidFill>
                <a:latin typeface="Century Gothic" panose="020B0502020202020204" pitchFamily="34" charset="0"/>
              </a:rPr>
              <a:t>Timeline</a:t>
            </a:r>
            <a:r>
              <a:rPr lang="en-US" altLang="ko-KR" sz="2000" dirty="0">
                <a:solidFill>
                  <a:srgbClr val="0070C0"/>
                </a:solidFill>
                <a:latin typeface="Century Gothic" panose="020B0502020202020204" pitchFamily="34" charset="0"/>
              </a:rPr>
              <a:t> or list of upcoming deadlines.</a:t>
            </a:r>
          </a:p>
        </p:txBody>
      </p:sp>
      <p:sp>
        <p:nvSpPr>
          <p:cNvPr id="2" name="Rectangle 1">
            <a:extLst>
              <a:ext uri="{FF2B5EF4-FFF2-40B4-BE49-F238E27FC236}">
                <a16:creationId xmlns:a16="http://schemas.microsoft.com/office/drawing/2014/main" id="{A39343F7-28FB-A4DB-7FDB-37F9E028C23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43D9AA-E214-0FCE-E88C-338E4F267D82}"/>
              </a:ext>
            </a:extLst>
          </p:cNvPr>
          <p:cNvPicPr>
            <a:picLocks noChangeAspect="1"/>
          </p:cNvPicPr>
          <p:nvPr/>
        </p:nvPicPr>
        <p:blipFill>
          <a:blip r:embed="rId2"/>
          <a:stretch>
            <a:fillRect/>
          </a:stretch>
        </p:blipFill>
        <p:spPr>
          <a:xfrm>
            <a:off x="5752625" y="1332513"/>
            <a:ext cx="5840285" cy="4974641"/>
          </a:xfrm>
          <a:prstGeom prst="rect">
            <a:avLst/>
          </a:prstGeom>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A783B2DD-7940-7CDC-016A-97B36419C729}"/>
              </a:ext>
            </a:extLst>
          </p:cNvPr>
          <p:cNvSpPr/>
          <p:nvPr/>
        </p:nvSpPr>
        <p:spPr>
          <a:xfrm>
            <a:off x="6001406" y="1345324"/>
            <a:ext cx="430925" cy="17867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31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560298-90B9-C3E2-A243-9B4D0866B722}"/>
              </a:ext>
            </a:extLst>
          </p:cNvPr>
          <p:cNvPicPr>
            <a:picLocks noChangeAspect="1"/>
          </p:cNvPicPr>
          <p:nvPr/>
        </p:nvPicPr>
        <p:blipFill>
          <a:blip r:embed="rId2"/>
          <a:stretch>
            <a:fillRect/>
          </a:stretch>
        </p:blipFill>
        <p:spPr>
          <a:xfrm>
            <a:off x="4185707" y="1025611"/>
            <a:ext cx="7591613" cy="4889164"/>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59693" y="1531201"/>
            <a:ext cx="3066321"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 the </a:t>
            </a:r>
            <a:r>
              <a:rPr lang="en-US" sz="2000" b="1" dirty="0">
                <a:solidFill>
                  <a:srgbClr val="0070C0"/>
                </a:solidFill>
                <a:latin typeface="Century Gothic" panose="020B0502020202020204" pitchFamily="34" charset="0"/>
              </a:rPr>
              <a:t>My courses</a:t>
            </a:r>
            <a:r>
              <a:rPr lang="en-US" sz="2000" dirty="0">
                <a:solidFill>
                  <a:srgbClr val="0070C0"/>
                </a:solidFill>
                <a:latin typeface="Century Gothic" panose="020B0502020202020204" pitchFamily="34" charset="0"/>
              </a:rPr>
              <a:t> tab, you can see a more complete list of your courses and various options for displaying the list.</a:t>
            </a:r>
          </a:p>
        </p:txBody>
      </p:sp>
      <p:cxnSp>
        <p:nvCxnSpPr>
          <p:cNvPr id="7" name="Straight Arrow Connector 6">
            <a:extLst>
              <a:ext uri="{FF2B5EF4-FFF2-40B4-BE49-F238E27FC236}">
                <a16:creationId xmlns:a16="http://schemas.microsoft.com/office/drawing/2014/main" id="{02DC92A8-5E04-4572-A59F-ADC4DE406124}"/>
              </a:ext>
            </a:extLst>
          </p:cNvPr>
          <p:cNvCxnSpPr>
            <a:cxnSpLocks/>
          </p:cNvCxnSpPr>
          <p:nvPr/>
        </p:nvCxnSpPr>
        <p:spPr>
          <a:xfrm flipV="1">
            <a:off x="4571976" y="5134789"/>
            <a:ext cx="716743" cy="65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6A5B51-FA41-5E3C-0596-376626A75E2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4BEA390-036B-5E9E-D59A-7F25F61F404D}"/>
              </a:ext>
            </a:extLst>
          </p:cNvPr>
          <p:cNvSpPr/>
          <p:nvPr/>
        </p:nvSpPr>
        <p:spPr>
          <a:xfrm>
            <a:off x="5391806" y="1082566"/>
            <a:ext cx="493987" cy="19969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59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15</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052930" y="1824397"/>
            <a:ext cx="4250724" cy="286232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Once you navigate to a particular course, you need to turn on Editing mode in order to rearrange, add, or edit course items.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do this by clicking the </a:t>
            </a:r>
            <a:r>
              <a:rPr lang="en-US" sz="2000" b="1" dirty="0">
                <a:solidFill>
                  <a:srgbClr val="0070C0"/>
                </a:solidFill>
                <a:latin typeface="Century Gothic" panose="020B0502020202020204" pitchFamily="34" charset="0"/>
              </a:rPr>
              <a:t>Edit mode </a:t>
            </a:r>
            <a:r>
              <a:rPr lang="en-US" sz="2000" dirty="0">
                <a:solidFill>
                  <a:srgbClr val="0070C0"/>
                </a:solidFill>
                <a:latin typeface="Century Gothic" panose="020B0502020202020204" pitchFamily="34" charset="0"/>
              </a:rPr>
              <a:t>switch in the top, right-hand corner.</a:t>
            </a:r>
          </a:p>
        </p:txBody>
      </p:sp>
      <p:sp>
        <p:nvSpPr>
          <p:cNvPr id="4" name="Rectangle 3">
            <a:extLst>
              <a:ext uri="{FF2B5EF4-FFF2-40B4-BE49-F238E27FC236}">
                <a16:creationId xmlns:a16="http://schemas.microsoft.com/office/drawing/2014/main" id="{A86A5B51-FA41-5E3C-0596-376626A75E2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7252620-2D2F-9CD7-E205-EC703740F0B7}"/>
              </a:ext>
            </a:extLst>
          </p:cNvPr>
          <p:cNvPicPr>
            <a:picLocks noChangeAspect="1"/>
          </p:cNvPicPr>
          <p:nvPr/>
        </p:nvPicPr>
        <p:blipFill>
          <a:blip r:embed="rId2"/>
          <a:stretch>
            <a:fillRect/>
          </a:stretch>
        </p:blipFill>
        <p:spPr>
          <a:xfrm>
            <a:off x="6356584" y="1824397"/>
            <a:ext cx="4709717" cy="3068045"/>
          </a:xfrm>
          <a:prstGeom prst="rect">
            <a:avLst/>
          </a:prstGeom>
          <a:effectLst>
            <a:outerShdw blurRad="63500" sx="102000" sy="102000" algn="ctr" rotWithShape="0">
              <a:prstClr val="black">
                <a:alpha val="40000"/>
              </a:prstClr>
            </a:outerShdw>
          </a:effectLst>
        </p:spPr>
      </p:pic>
      <p:sp>
        <p:nvSpPr>
          <p:cNvPr id="14" name="Rectangle: Rounded Corners 13">
            <a:extLst>
              <a:ext uri="{FF2B5EF4-FFF2-40B4-BE49-F238E27FC236}">
                <a16:creationId xmlns:a16="http://schemas.microsoft.com/office/drawing/2014/main" id="{6509C6AB-E55B-EF63-AFCD-87C260E1E04A}"/>
              </a:ext>
            </a:extLst>
          </p:cNvPr>
          <p:cNvSpPr/>
          <p:nvPr/>
        </p:nvSpPr>
        <p:spPr>
          <a:xfrm>
            <a:off x="8881240" y="1950521"/>
            <a:ext cx="1912884" cy="65164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55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354140" y="290482"/>
            <a:ext cx="2437478" cy="2308324"/>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On the top, left-hand side, you can open a little page navigation pane.</a:t>
            </a:r>
          </a:p>
        </p:txBody>
      </p:sp>
      <p:sp>
        <p:nvSpPr>
          <p:cNvPr id="4" name="Rectangle 3">
            <a:extLst>
              <a:ext uri="{FF2B5EF4-FFF2-40B4-BE49-F238E27FC236}">
                <a16:creationId xmlns:a16="http://schemas.microsoft.com/office/drawing/2014/main" id="{DCC7F310-3368-3B20-0513-26BF0DC6ABD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12817A-A9AF-1A5C-9EB0-0A763F416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1940" y="290482"/>
            <a:ext cx="2511467" cy="2225680"/>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C2F4EC84-07FD-C4F8-C36B-E715571E8015}"/>
              </a:ext>
            </a:extLst>
          </p:cNvPr>
          <p:cNvPicPr>
            <a:picLocks noChangeAspect="1"/>
          </p:cNvPicPr>
          <p:nvPr/>
        </p:nvPicPr>
        <p:blipFill>
          <a:blip r:embed="rId3"/>
          <a:stretch>
            <a:fillRect/>
          </a:stretch>
        </p:blipFill>
        <p:spPr>
          <a:xfrm>
            <a:off x="9242997" y="746233"/>
            <a:ext cx="2362199" cy="5701861"/>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A2571AF6-6800-97DC-8A96-EA6E0ADE3D41}"/>
              </a:ext>
            </a:extLst>
          </p:cNvPr>
          <p:cNvSpPr/>
          <p:nvPr/>
        </p:nvSpPr>
        <p:spPr>
          <a:xfrm>
            <a:off x="275879" y="868915"/>
            <a:ext cx="691625" cy="83099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7B2E80-DA33-3D97-CFE7-52CA816CD499}"/>
              </a:ext>
            </a:extLst>
          </p:cNvPr>
          <p:cNvSpPr txBox="1"/>
          <p:nvPr/>
        </p:nvSpPr>
        <p:spPr>
          <a:xfrm>
            <a:off x="2953407" y="3061565"/>
            <a:ext cx="6001406" cy="3416320"/>
          </a:xfrm>
          <a:prstGeom prst="rect">
            <a:avLst/>
          </a:prstGeom>
          <a:noFill/>
        </p:spPr>
        <p:txBody>
          <a:bodyPr wrap="square" rtlCol="0">
            <a:spAutoFit/>
          </a:bodyPr>
          <a:lstStyle/>
          <a:p>
            <a:pPr algn="r"/>
            <a:r>
              <a:rPr lang="en-US" sz="2400" dirty="0">
                <a:solidFill>
                  <a:srgbClr val="0070C0"/>
                </a:solidFill>
                <a:latin typeface="Century Gothic" panose="020B0502020202020204" pitchFamily="34" charset="0"/>
              </a:rPr>
              <a:t>This will open an automatically updated Index or table of items in your course, arranged by Weeks or Topics, and then by the smaller items falling within each of these sections.</a:t>
            </a:r>
          </a:p>
          <a:p>
            <a:pPr algn="r"/>
            <a:endParaRPr lang="en-US" sz="2400" dirty="0">
              <a:solidFill>
                <a:srgbClr val="0070C0"/>
              </a:solidFill>
              <a:latin typeface="Century Gothic" panose="020B0502020202020204" pitchFamily="34" charset="0"/>
            </a:endParaRPr>
          </a:p>
          <a:p>
            <a:pPr algn="r"/>
            <a:r>
              <a:rPr lang="en-US" sz="2400" dirty="0">
                <a:solidFill>
                  <a:srgbClr val="0070C0"/>
                </a:solidFill>
                <a:latin typeface="Century Gothic" panose="020B0502020202020204" pitchFamily="34" charset="0"/>
              </a:rPr>
              <a:t>When Edit mode is enabled, you can drag and drop these items to reorder them.</a:t>
            </a:r>
          </a:p>
        </p:txBody>
      </p:sp>
    </p:spTree>
    <p:extLst>
      <p:ext uri="{BB962C8B-B14F-4D97-AF65-F5344CB8AC3E}">
        <p14:creationId xmlns:p14="http://schemas.microsoft.com/office/powerpoint/2010/main" val="294138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17</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198" y="194775"/>
            <a:ext cx="10530018" cy="1962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0132CF"/>
                </a:solidFill>
                <a:latin typeface="Century Gothic" panose="020B0502020202020204" pitchFamily="34" charset="0"/>
              </a:rPr>
              <a:t>3. Basic Course Editing and Uploading Content</a:t>
            </a:r>
          </a:p>
        </p:txBody>
      </p:sp>
      <p:sp>
        <p:nvSpPr>
          <p:cNvPr id="8" name="TextBox 7">
            <a:extLst>
              <a:ext uri="{FF2B5EF4-FFF2-40B4-BE49-F238E27FC236}">
                <a16:creationId xmlns:a16="http://schemas.microsoft.com/office/drawing/2014/main" id="{08A24866-DEF4-412B-B9E3-C26C439D6D53}"/>
              </a:ext>
            </a:extLst>
          </p:cNvPr>
          <p:cNvSpPr txBox="1"/>
          <p:nvPr/>
        </p:nvSpPr>
        <p:spPr>
          <a:xfrm>
            <a:off x="838198" y="3429000"/>
            <a:ext cx="5687633"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Back on your new course page… To begin editing your course, you must again make sure that Editing mode is enabled on the top-right of the Moodle course page.</a:t>
            </a:r>
          </a:p>
        </p:txBody>
      </p:sp>
      <p:sp>
        <p:nvSpPr>
          <p:cNvPr id="2" name="Rectangle 1">
            <a:extLst>
              <a:ext uri="{FF2B5EF4-FFF2-40B4-BE49-F238E27FC236}">
                <a16:creationId xmlns:a16="http://schemas.microsoft.com/office/drawing/2014/main" id="{7CBDCCF2-0C23-26E0-81E4-B38C884B6ED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04E7AF-60D2-C933-6C3A-2D3F4F9C3870}"/>
              </a:ext>
            </a:extLst>
          </p:cNvPr>
          <p:cNvPicPr>
            <a:picLocks noChangeAspect="1"/>
          </p:cNvPicPr>
          <p:nvPr/>
        </p:nvPicPr>
        <p:blipFill>
          <a:blip r:embed="rId2"/>
          <a:stretch>
            <a:fillRect/>
          </a:stretch>
        </p:blipFill>
        <p:spPr>
          <a:xfrm>
            <a:off x="7168055" y="3080320"/>
            <a:ext cx="4381721" cy="2854379"/>
          </a:xfrm>
          <a:prstGeom prst="rect">
            <a:avLst/>
          </a:prstGeom>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BA63A4FE-2A1E-5485-1A08-5D57069A1D02}"/>
              </a:ext>
            </a:extLst>
          </p:cNvPr>
          <p:cNvSpPr/>
          <p:nvPr/>
        </p:nvSpPr>
        <p:spPr>
          <a:xfrm>
            <a:off x="9497933" y="3270599"/>
            <a:ext cx="1737626" cy="441152"/>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12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546717" y="685217"/>
            <a:ext cx="4973900" cy="347787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Various items will become visible depending on how you have set your course up to display. This example shows the default set up for the </a:t>
            </a:r>
            <a:r>
              <a:rPr lang="en-US" sz="2000" b="1" dirty="0">
                <a:solidFill>
                  <a:srgbClr val="0070C0"/>
                </a:solidFill>
                <a:latin typeface="Century Gothic" panose="020B0502020202020204" pitchFamily="34" charset="0"/>
              </a:rPr>
              <a:t>Weekly format</a:t>
            </a:r>
            <a:r>
              <a:rPr lang="en-US" sz="2000" dirty="0">
                <a:solidFill>
                  <a:srgbClr val="0070C0"/>
                </a:solidFill>
                <a:latin typeface="Century Gothic" panose="020B0502020202020204" pitchFamily="34" charset="0"/>
              </a:rPr>
              <a: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Having turned on the Editing mode, one can edit the content on the page, add new ‘sections’ (in this case, additional weeks to the course), or add new activities.</a:t>
            </a:r>
          </a:p>
        </p:txBody>
      </p:sp>
      <p:sp>
        <p:nvSpPr>
          <p:cNvPr id="4" name="Rectangle 3">
            <a:extLst>
              <a:ext uri="{FF2B5EF4-FFF2-40B4-BE49-F238E27FC236}">
                <a16:creationId xmlns:a16="http://schemas.microsoft.com/office/drawing/2014/main" id="{E861917B-1DF4-9C72-9A32-D385B4452C37}"/>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494B72-A8C9-EFBA-EE05-E501788DFFF4}"/>
              </a:ext>
            </a:extLst>
          </p:cNvPr>
          <p:cNvPicPr>
            <a:picLocks noChangeAspect="1"/>
          </p:cNvPicPr>
          <p:nvPr/>
        </p:nvPicPr>
        <p:blipFill>
          <a:blip r:embed="rId2"/>
          <a:stretch>
            <a:fillRect/>
          </a:stretch>
        </p:blipFill>
        <p:spPr>
          <a:xfrm>
            <a:off x="671383" y="414386"/>
            <a:ext cx="5401429" cy="60015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8531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6E3A54-BB9C-D9F1-E6DC-EE0FDAEA48B1}"/>
              </a:ext>
            </a:extLst>
          </p:cNvPr>
          <p:cNvPicPr>
            <a:picLocks noChangeAspect="1"/>
          </p:cNvPicPr>
          <p:nvPr/>
        </p:nvPicPr>
        <p:blipFill>
          <a:blip r:embed="rId2"/>
          <a:stretch>
            <a:fillRect/>
          </a:stretch>
        </p:blipFill>
        <p:spPr>
          <a:xfrm>
            <a:off x="6248362" y="1428499"/>
            <a:ext cx="4514412" cy="5016014"/>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19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00680" y="413487"/>
            <a:ext cx="11022227"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The top of the course page is a great place to post the course outline or keep a link to forums that you expect students to continuously use throughout the semester.</a:t>
            </a:r>
          </a:p>
        </p:txBody>
      </p:sp>
      <p:cxnSp>
        <p:nvCxnSpPr>
          <p:cNvPr id="7" name="Straight Arrow Connector 6">
            <a:extLst>
              <a:ext uri="{FF2B5EF4-FFF2-40B4-BE49-F238E27FC236}">
                <a16:creationId xmlns:a16="http://schemas.microsoft.com/office/drawing/2014/main" id="{0D1D809B-48A0-4C6C-80E2-FC894F520956}"/>
              </a:ext>
            </a:extLst>
          </p:cNvPr>
          <p:cNvCxnSpPr>
            <a:cxnSpLocks/>
          </p:cNvCxnSpPr>
          <p:nvPr/>
        </p:nvCxnSpPr>
        <p:spPr>
          <a:xfrm>
            <a:off x="4438758" y="1484859"/>
            <a:ext cx="1569310" cy="824640"/>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E854D1-E66B-4617-8B39-5C8EC506D033}"/>
              </a:ext>
            </a:extLst>
          </p:cNvPr>
          <p:cNvSpPr txBox="1"/>
          <p:nvPr/>
        </p:nvSpPr>
        <p:spPr>
          <a:xfrm>
            <a:off x="616338" y="2545702"/>
            <a:ext cx="3976817" cy="347787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Other content to be used sequentially can be arranged in terms of weeks in the semester or topics in the course. These can be reordered and relabeled.</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add files, videos, quizzes, or other material that pertain to either a particular week or a particular topic.</a:t>
            </a:r>
          </a:p>
        </p:txBody>
      </p:sp>
      <p:cxnSp>
        <p:nvCxnSpPr>
          <p:cNvPr id="16" name="Straight Arrow Connector 15">
            <a:extLst>
              <a:ext uri="{FF2B5EF4-FFF2-40B4-BE49-F238E27FC236}">
                <a16:creationId xmlns:a16="http://schemas.microsoft.com/office/drawing/2014/main" id="{4FC10328-3B4E-43BC-9773-C576017142D0}"/>
              </a:ext>
            </a:extLst>
          </p:cNvPr>
          <p:cNvCxnSpPr>
            <a:cxnSpLocks/>
          </p:cNvCxnSpPr>
          <p:nvPr/>
        </p:nvCxnSpPr>
        <p:spPr>
          <a:xfrm>
            <a:off x="4643534" y="4824919"/>
            <a:ext cx="883946" cy="301087"/>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8D1EA42F-48F4-4B6A-9F16-6FC6DEE096BE}"/>
              </a:ext>
            </a:extLst>
          </p:cNvPr>
          <p:cNvSpPr/>
          <p:nvPr/>
        </p:nvSpPr>
        <p:spPr>
          <a:xfrm>
            <a:off x="5767774" y="3908481"/>
            <a:ext cx="710954" cy="253603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a:extLst>
              <a:ext uri="{FF2B5EF4-FFF2-40B4-BE49-F238E27FC236}">
                <a16:creationId xmlns:a16="http://schemas.microsoft.com/office/drawing/2014/main" id="{F99DB34B-2EFD-0025-7D79-F57A9477696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6B8E07B-6A28-C3A0-BF9C-425A6BC18A11}"/>
              </a:ext>
            </a:extLst>
          </p:cNvPr>
          <p:cNvSpPr/>
          <p:nvPr/>
        </p:nvSpPr>
        <p:spPr>
          <a:xfrm>
            <a:off x="6349119" y="2236573"/>
            <a:ext cx="4302668" cy="149884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1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EF"/>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200" y="338381"/>
            <a:ext cx="10515600" cy="902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0132CF"/>
                </a:solidFill>
                <a:latin typeface="Century Gothic" panose="020B0502020202020204" pitchFamily="34" charset="0"/>
              </a:rPr>
              <a:t>1. Creating a Course</a:t>
            </a:r>
          </a:p>
        </p:txBody>
      </p:sp>
      <p:sp>
        <p:nvSpPr>
          <p:cNvPr id="5" name="TextBox 4">
            <a:extLst>
              <a:ext uri="{FF2B5EF4-FFF2-40B4-BE49-F238E27FC236}">
                <a16:creationId xmlns:a16="http://schemas.microsoft.com/office/drawing/2014/main" id="{35852093-4ABD-4186-9CBF-2984ACED47FC}"/>
              </a:ext>
            </a:extLst>
          </p:cNvPr>
          <p:cNvSpPr txBox="1"/>
          <p:nvPr/>
        </p:nvSpPr>
        <p:spPr>
          <a:xfrm>
            <a:off x="597408" y="1388808"/>
            <a:ext cx="11122878"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To get started, navigate to the College homepage and select ‘Moodle’ from the menu at the top. You can also use this link: </a:t>
            </a:r>
            <a:r>
              <a:rPr lang="en-US" sz="1600" dirty="0">
                <a:solidFill>
                  <a:srgbClr val="0070C0"/>
                </a:solidFill>
                <a:latin typeface="Century Gothic" panose="020B0502020202020204" pitchFamily="34" charset="0"/>
                <a:hlinkClick r:id="rId2"/>
              </a:rPr>
              <a:t>&lt;https://champlaincollege-lennoxville.moodle.decclic.qc.ca/&gt;</a:t>
            </a:r>
            <a:endParaRPr lang="en-US" sz="1600" dirty="0">
              <a:solidFill>
                <a:srgbClr val="0070C0"/>
              </a:solidFill>
              <a:latin typeface="Century Gothic" panose="020B0502020202020204" pitchFamily="34" charset="0"/>
            </a:endParaRPr>
          </a:p>
        </p:txBody>
      </p:sp>
      <p:pic>
        <p:nvPicPr>
          <p:cNvPr id="6" name="Picture 5">
            <a:extLst>
              <a:ext uri="{FF2B5EF4-FFF2-40B4-BE49-F238E27FC236}">
                <a16:creationId xmlns:a16="http://schemas.microsoft.com/office/drawing/2014/main" id="{3E2452F3-7D77-4333-9EB4-DB2C8C5862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2098" y="2494494"/>
            <a:ext cx="7607460" cy="4089660"/>
          </a:xfrm>
          <a:prstGeom prst="rect">
            <a:avLst/>
          </a:prstGeom>
          <a:effectLst>
            <a:outerShdw blurRad="50800" dist="38100" dir="5400000" algn="t" rotWithShape="0">
              <a:prstClr val="black">
                <a:alpha val="40000"/>
              </a:prstClr>
            </a:outerShdw>
          </a:effectLst>
        </p:spPr>
      </p:pic>
      <p:cxnSp>
        <p:nvCxnSpPr>
          <p:cNvPr id="9" name="Straight Arrow Connector 8">
            <a:extLst>
              <a:ext uri="{FF2B5EF4-FFF2-40B4-BE49-F238E27FC236}">
                <a16:creationId xmlns:a16="http://schemas.microsoft.com/office/drawing/2014/main" id="{40D9963A-779D-42C3-B03F-73744FEE35E9}"/>
              </a:ext>
            </a:extLst>
          </p:cNvPr>
          <p:cNvCxnSpPr>
            <a:cxnSpLocks/>
          </p:cNvCxnSpPr>
          <p:nvPr/>
        </p:nvCxnSpPr>
        <p:spPr>
          <a:xfrm flipH="1">
            <a:off x="6468458" y="2303593"/>
            <a:ext cx="176182" cy="158175"/>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6BC7F96-1A40-34BE-8141-3805E71E4FD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5EF78C-7F1E-51B6-16F6-6C67E06E3FE2}"/>
              </a:ext>
            </a:extLst>
          </p:cNvPr>
          <p:cNvSpPr/>
          <p:nvPr/>
        </p:nvSpPr>
        <p:spPr>
          <a:xfrm>
            <a:off x="5969877" y="2482789"/>
            <a:ext cx="483476" cy="207859"/>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51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94688" y="812350"/>
            <a:ext cx="10849232" cy="1015663"/>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To add content or an activity, click </a:t>
            </a:r>
            <a:r>
              <a:rPr lang="en-US" sz="2000" b="1" dirty="0">
                <a:solidFill>
                  <a:srgbClr val="0070C0"/>
                </a:solidFill>
                <a:latin typeface="Century Gothic" panose="020B0502020202020204" pitchFamily="34" charset="0"/>
              </a:rPr>
              <a:t>+ Add an activity or resource</a:t>
            </a:r>
            <a:r>
              <a:rPr lang="en-US" sz="2000" dirty="0">
                <a:solidFill>
                  <a:srgbClr val="0070C0"/>
                </a:solidFill>
                <a:latin typeface="Century Gothic" panose="020B0502020202020204" pitchFamily="34" charset="0"/>
              </a:rPr>
              <a:t>. You can decide where in your course to add this by selecting the appropriate place here. You can also later decide to move the activity to another Weekly segment or to another Topic.</a:t>
            </a:r>
          </a:p>
        </p:txBody>
      </p:sp>
      <p:sp>
        <p:nvSpPr>
          <p:cNvPr id="2" name="Rectangle 1">
            <a:extLst>
              <a:ext uri="{FF2B5EF4-FFF2-40B4-BE49-F238E27FC236}">
                <a16:creationId xmlns:a16="http://schemas.microsoft.com/office/drawing/2014/main" id="{E7ABCED9-9A5F-F561-176D-AF2325FCAEE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6C6022-88DC-930C-4A40-88A1DEC9B900}"/>
              </a:ext>
            </a:extLst>
          </p:cNvPr>
          <p:cNvPicPr>
            <a:picLocks noChangeAspect="1"/>
          </p:cNvPicPr>
          <p:nvPr/>
        </p:nvPicPr>
        <p:blipFill>
          <a:blip r:embed="rId2"/>
          <a:stretch>
            <a:fillRect/>
          </a:stretch>
        </p:blipFill>
        <p:spPr>
          <a:xfrm>
            <a:off x="3064830" y="3113853"/>
            <a:ext cx="6062341" cy="2458307"/>
          </a:xfrm>
          <a:prstGeom prst="rect">
            <a:avLst/>
          </a:prstGeom>
          <a:effectLst>
            <a:outerShdw blurRad="63500" sx="102000" sy="102000" algn="ctr" rotWithShape="0">
              <a:prstClr val="black">
                <a:alpha val="40000"/>
              </a:prstClr>
            </a:outerShdw>
          </a:effectLst>
        </p:spPr>
      </p:pic>
      <p:sp>
        <p:nvSpPr>
          <p:cNvPr id="9" name="Rectangle: Rounded Corners 8">
            <a:extLst>
              <a:ext uri="{FF2B5EF4-FFF2-40B4-BE49-F238E27FC236}">
                <a16:creationId xmlns:a16="http://schemas.microsoft.com/office/drawing/2014/main" id="{D095BD1C-DD99-E2F2-060C-8F7613160691}"/>
              </a:ext>
            </a:extLst>
          </p:cNvPr>
          <p:cNvSpPr/>
          <p:nvPr/>
        </p:nvSpPr>
        <p:spPr>
          <a:xfrm>
            <a:off x="3136043" y="3581883"/>
            <a:ext cx="5930136" cy="62046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89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2C10E4-74C7-0E39-DB01-D8E6C1580E3C}"/>
              </a:ext>
            </a:extLst>
          </p:cNvPr>
          <p:cNvPicPr>
            <a:picLocks noChangeAspect="1"/>
          </p:cNvPicPr>
          <p:nvPr/>
        </p:nvPicPr>
        <p:blipFill rotWithShape="1">
          <a:blip r:embed="rId2"/>
          <a:srcRect l="1596" t="690" r="1414" b="1917"/>
          <a:stretch/>
        </p:blipFill>
        <p:spPr>
          <a:xfrm>
            <a:off x="6653720" y="550925"/>
            <a:ext cx="4854102" cy="568450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684178" y="1903070"/>
            <a:ext cx="5165125"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This will bring you to a window offering you many options.</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try something simple, you could upload a File (a reading, lecture slides, </a:t>
            </a:r>
            <a:r>
              <a:rPr lang="en-US" sz="2000" dirty="0" err="1">
                <a:solidFill>
                  <a:srgbClr val="0070C0"/>
                </a:solidFill>
                <a:latin typeface="Century Gothic" panose="020B0502020202020204" pitchFamily="34" charset="0"/>
              </a:rPr>
              <a:t>etc</a:t>
            </a:r>
            <a:r>
              <a:rPr lang="en-US" sz="2000" dirty="0">
                <a:solidFill>
                  <a:srgbClr val="0070C0"/>
                </a:solidFill>
                <a:latin typeface="Century Gothic" panose="020B0502020202020204" pitchFamily="34" charset="0"/>
              </a:rPr>
              <a:t>).</a:t>
            </a:r>
          </a:p>
        </p:txBody>
      </p:sp>
      <p:sp>
        <p:nvSpPr>
          <p:cNvPr id="2" name="Rectangle 1">
            <a:extLst>
              <a:ext uri="{FF2B5EF4-FFF2-40B4-BE49-F238E27FC236}">
                <a16:creationId xmlns:a16="http://schemas.microsoft.com/office/drawing/2014/main" id="{AD3DCBB0-302C-1294-35F4-1A92E460E4A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968A160-9BC0-777C-9766-3BFF5CF19548}"/>
              </a:ext>
            </a:extLst>
          </p:cNvPr>
          <p:cNvSpPr/>
          <p:nvPr/>
        </p:nvSpPr>
        <p:spPr>
          <a:xfrm>
            <a:off x="7509752" y="2489916"/>
            <a:ext cx="778213" cy="81748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141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0C8274-D224-F91E-C4C8-FF40E0AC3348}"/>
              </a:ext>
            </a:extLst>
          </p:cNvPr>
          <p:cNvPicPr>
            <a:picLocks noChangeAspect="1"/>
          </p:cNvPicPr>
          <p:nvPr/>
        </p:nvPicPr>
        <p:blipFill>
          <a:blip r:embed="rId2"/>
          <a:stretch>
            <a:fillRect/>
          </a:stretch>
        </p:blipFill>
        <p:spPr>
          <a:xfrm>
            <a:off x="4810662" y="528449"/>
            <a:ext cx="6887068" cy="580110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504332" y="1083318"/>
            <a:ext cx="3639985" cy="4708981"/>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Give your document a </a:t>
            </a:r>
            <a:r>
              <a:rPr lang="en-US" sz="2000" b="1" dirty="0">
                <a:solidFill>
                  <a:srgbClr val="0070C0"/>
                </a:solidFill>
                <a:latin typeface="Century Gothic" panose="020B0502020202020204" pitchFamily="34" charset="0"/>
              </a:rPr>
              <a:t>name</a:t>
            </a:r>
            <a:r>
              <a:rPr lang="en-US" sz="2000" dirty="0">
                <a:solidFill>
                  <a:srgbClr val="0070C0"/>
                </a:solidFill>
                <a:latin typeface="Century Gothic" panose="020B0502020202020204" pitchFamily="34" charset="0"/>
              </a:rPr>
              <a:t>.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choose to add a </a:t>
            </a:r>
            <a:r>
              <a:rPr lang="en-US" sz="2000" b="1" dirty="0">
                <a:solidFill>
                  <a:srgbClr val="0070C0"/>
                </a:solidFill>
                <a:latin typeface="Century Gothic" panose="020B0502020202020204" pitchFamily="34" charset="0"/>
              </a:rPr>
              <a:t>description</a:t>
            </a:r>
            <a:r>
              <a:rPr lang="en-US" sz="2000" dirty="0">
                <a:solidFill>
                  <a:srgbClr val="0070C0"/>
                </a:solidFill>
                <a:latin typeface="Century Gothic" panose="020B0502020202020204" pitchFamily="34" charset="0"/>
              </a:rPr>
              <a:t> that will appear for students (in the link or on the homepage, as you choose).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Finally, you can select a file from your computer, from among other recently used files on Moodle, from OneDrive, etc. You can also drag and drop items.</a:t>
            </a:r>
          </a:p>
        </p:txBody>
      </p:sp>
      <p:sp>
        <p:nvSpPr>
          <p:cNvPr id="2" name="Rectangle 1">
            <a:extLst>
              <a:ext uri="{FF2B5EF4-FFF2-40B4-BE49-F238E27FC236}">
                <a16:creationId xmlns:a16="http://schemas.microsoft.com/office/drawing/2014/main" id="{8057054E-E656-01B5-A1E3-911E60B785AE}"/>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67B0D94-1F84-95D3-347C-64435DBA5A46}"/>
              </a:ext>
            </a:extLst>
          </p:cNvPr>
          <p:cNvSpPr/>
          <p:nvPr/>
        </p:nvSpPr>
        <p:spPr>
          <a:xfrm>
            <a:off x="6692630" y="4464632"/>
            <a:ext cx="700392" cy="370016"/>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961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73331" y="612844"/>
            <a:ext cx="4871999" cy="5632311"/>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Further down… You can also change how student engagement with the item is tracked. If it is optional (for only those who did not get the relevant information in class, for example), then you can keep this option off.</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Otherwise, you can require students to have consulted the item in order for the ‘activity’ to be labeled as complete in the student’s account.</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When you have adjusted all of the settings as you want them, click </a:t>
            </a:r>
            <a:r>
              <a:rPr lang="en-US" sz="2000" b="1" dirty="0">
                <a:solidFill>
                  <a:srgbClr val="0070C0"/>
                </a:solidFill>
                <a:latin typeface="Century Gothic" panose="020B0502020202020204" pitchFamily="34" charset="0"/>
              </a:rPr>
              <a:t>Save and return to course</a:t>
            </a:r>
            <a:r>
              <a:rPr lang="en-US" sz="2000" dirty="0">
                <a:solidFill>
                  <a:srgbClr val="0070C0"/>
                </a:solidFill>
                <a:latin typeface="Century Gothic" panose="020B0502020202020204" pitchFamily="34" charset="0"/>
              </a:rPr>
              <a:t> to go back to your course homepage, or </a:t>
            </a:r>
            <a:r>
              <a:rPr lang="en-US" sz="2000" b="1" dirty="0">
                <a:solidFill>
                  <a:srgbClr val="0070C0"/>
                </a:solidFill>
                <a:latin typeface="Century Gothic" panose="020B0502020202020204" pitchFamily="34" charset="0"/>
              </a:rPr>
              <a:t>Save and display</a:t>
            </a:r>
            <a:r>
              <a:rPr lang="en-US" sz="2000" dirty="0">
                <a:solidFill>
                  <a:srgbClr val="0070C0"/>
                </a:solidFill>
                <a:latin typeface="Century Gothic" panose="020B0502020202020204" pitchFamily="34" charset="0"/>
              </a:rPr>
              <a:t> to review the resource or activity.</a:t>
            </a:r>
          </a:p>
        </p:txBody>
      </p:sp>
      <p:sp>
        <p:nvSpPr>
          <p:cNvPr id="2" name="Rectangle 1">
            <a:extLst>
              <a:ext uri="{FF2B5EF4-FFF2-40B4-BE49-F238E27FC236}">
                <a16:creationId xmlns:a16="http://schemas.microsoft.com/office/drawing/2014/main" id="{2B71F4A6-C5D8-3D56-7085-06B07BBA6EB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FA54491-BF5F-7660-2C7C-5FDF32F6DB90}"/>
              </a:ext>
            </a:extLst>
          </p:cNvPr>
          <p:cNvPicPr>
            <a:picLocks noChangeAspect="1"/>
          </p:cNvPicPr>
          <p:nvPr/>
        </p:nvPicPr>
        <p:blipFill>
          <a:blip r:embed="rId2"/>
          <a:stretch>
            <a:fillRect/>
          </a:stretch>
        </p:blipFill>
        <p:spPr>
          <a:xfrm>
            <a:off x="5618661" y="1215824"/>
            <a:ext cx="5971327" cy="40079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049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447160" y="884009"/>
            <a:ext cx="4578115" cy="5324535"/>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In this case, I have just uploaded an image file. </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Back on the homepage (and still in </a:t>
            </a:r>
            <a:r>
              <a:rPr lang="en-US" sz="2000" b="1" dirty="0">
                <a:solidFill>
                  <a:srgbClr val="0070C0"/>
                </a:solidFill>
                <a:latin typeface="Century Gothic" panose="020B0502020202020204" pitchFamily="34" charset="0"/>
              </a:rPr>
              <a:t>Edit mode</a:t>
            </a:r>
            <a:r>
              <a:rPr lang="en-US" sz="2000" dirty="0">
                <a:solidFill>
                  <a:srgbClr val="0070C0"/>
                </a:solidFill>
                <a:latin typeface="Century Gothic" panose="020B0502020202020204" pitchFamily="34" charset="0"/>
              </a:rPr>
              <a:t>), you can use the pencil icon        to edit the item name, and by clicking on the three dots you can </a:t>
            </a:r>
            <a:r>
              <a:rPr lang="en-US" sz="2000" b="1" dirty="0">
                <a:solidFill>
                  <a:srgbClr val="0070C0"/>
                </a:solidFill>
                <a:latin typeface="Century Gothic" panose="020B0502020202020204" pitchFamily="34" charset="0"/>
              </a:rPr>
              <a:t>Edit settings</a:t>
            </a:r>
            <a:r>
              <a:rPr lang="en-US" sz="2000" dirty="0">
                <a:solidFill>
                  <a:srgbClr val="0070C0"/>
                </a:solidFill>
                <a:latin typeface="Century Gothic" panose="020B0502020202020204" pitchFamily="34" charset="0"/>
              </a:rPr>
              <a:t> in order to change the photo, change the description of it, and so on.</a:t>
            </a:r>
          </a:p>
          <a:p>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 can also hold and drag the item to a new location. (This can also be done by expanding the course index on the left-hand side of the page.)</a:t>
            </a:r>
          </a:p>
        </p:txBody>
      </p:sp>
      <p:pic>
        <p:nvPicPr>
          <p:cNvPr id="8" name="Picture 7">
            <a:extLst>
              <a:ext uri="{FF2B5EF4-FFF2-40B4-BE49-F238E27FC236}">
                <a16:creationId xmlns:a16="http://schemas.microsoft.com/office/drawing/2014/main" id="{BD5C89CD-18C4-4B82-BDBA-86C8DE143485}"/>
              </a:ext>
            </a:extLst>
          </p:cNvPr>
          <p:cNvPicPr>
            <a:picLocks noChangeAspect="1"/>
          </p:cNvPicPr>
          <p:nvPr/>
        </p:nvPicPr>
        <p:blipFill>
          <a:blip r:embed="rId2"/>
          <a:stretch>
            <a:fillRect/>
          </a:stretch>
        </p:blipFill>
        <p:spPr>
          <a:xfrm>
            <a:off x="1173630" y="2449303"/>
            <a:ext cx="334158" cy="314502"/>
          </a:xfrm>
          <a:prstGeom prst="rect">
            <a:avLst/>
          </a:prstGeom>
        </p:spPr>
      </p:pic>
      <p:pic>
        <p:nvPicPr>
          <p:cNvPr id="10" name="Picture 9">
            <a:extLst>
              <a:ext uri="{FF2B5EF4-FFF2-40B4-BE49-F238E27FC236}">
                <a16:creationId xmlns:a16="http://schemas.microsoft.com/office/drawing/2014/main" id="{E684F1F3-3804-48AD-8249-7D07FA7780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60823" y="280306"/>
            <a:ext cx="3207902" cy="2178725"/>
          </a:xfrm>
          <a:prstGeom prst="rect">
            <a:avLst/>
          </a:prstGeom>
          <a:effectLst>
            <a:outerShdw blurRad="63500" sx="102000" sy="102000" algn="ctr" rotWithShape="0">
              <a:prstClr val="black">
                <a:alpha val="40000"/>
              </a:prstClr>
            </a:outerShdw>
          </a:effectLst>
        </p:spPr>
      </p:pic>
      <p:cxnSp>
        <p:nvCxnSpPr>
          <p:cNvPr id="12" name="Straight Arrow Connector 11">
            <a:extLst>
              <a:ext uri="{FF2B5EF4-FFF2-40B4-BE49-F238E27FC236}">
                <a16:creationId xmlns:a16="http://schemas.microsoft.com/office/drawing/2014/main" id="{4AC4D6AA-EC31-40E7-B4B0-73BEA572A6F8}"/>
              </a:ext>
            </a:extLst>
          </p:cNvPr>
          <p:cNvCxnSpPr>
            <a:cxnSpLocks/>
          </p:cNvCxnSpPr>
          <p:nvPr/>
        </p:nvCxnSpPr>
        <p:spPr>
          <a:xfrm flipV="1">
            <a:off x="4724400" y="1027018"/>
            <a:ext cx="2171700" cy="210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D4DD342-DDD3-47CD-BF91-84AA120BE8AE}"/>
              </a:ext>
            </a:extLst>
          </p:cNvPr>
          <p:cNvCxnSpPr>
            <a:cxnSpLocks/>
          </p:cNvCxnSpPr>
          <p:nvPr/>
        </p:nvCxnSpPr>
        <p:spPr>
          <a:xfrm>
            <a:off x="6216123" y="3165893"/>
            <a:ext cx="1508652" cy="2844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C9B21B-A815-43D0-A904-856403B0845B}"/>
              </a:ext>
            </a:extLst>
          </p:cNvPr>
          <p:cNvCxnSpPr>
            <a:cxnSpLocks/>
          </p:cNvCxnSpPr>
          <p:nvPr/>
        </p:nvCxnSpPr>
        <p:spPr>
          <a:xfrm flipV="1">
            <a:off x="6096000" y="3649872"/>
            <a:ext cx="4343400" cy="12661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06CE145-76E6-4826-B833-2AD1657E997B}"/>
              </a:ext>
            </a:extLst>
          </p:cNvPr>
          <p:cNvSpPr/>
          <p:nvPr/>
        </p:nvSpPr>
        <p:spPr>
          <a:xfrm>
            <a:off x="10354120" y="3238500"/>
            <a:ext cx="942530"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FECBE6D-E358-4C14-986E-A199EE814DEA}"/>
              </a:ext>
            </a:extLst>
          </p:cNvPr>
          <p:cNvSpPr/>
          <p:nvPr/>
        </p:nvSpPr>
        <p:spPr>
          <a:xfrm>
            <a:off x="7749479" y="5926736"/>
            <a:ext cx="942530"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007543-76F5-618C-864A-D1353B4C10DA}"/>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D44F753-D6F5-1E85-167C-A605B5AE1541}"/>
              </a:ext>
            </a:extLst>
          </p:cNvPr>
          <p:cNvPicPr>
            <a:picLocks noChangeAspect="1"/>
          </p:cNvPicPr>
          <p:nvPr/>
        </p:nvPicPr>
        <p:blipFill>
          <a:blip r:embed="rId4"/>
          <a:stretch>
            <a:fillRect/>
          </a:stretch>
        </p:blipFill>
        <p:spPr>
          <a:xfrm>
            <a:off x="5559304" y="2603900"/>
            <a:ext cx="6253541" cy="3968368"/>
          </a:xfrm>
          <a:prstGeom prst="rect">
            <a:avLst/>
          </a:prstGeom>
          <a:effectLst>
            <a:outerShdw blurRad="63500" sx="102000" sy="102000" algn="ctr" rotWithShape="0">
              <a:prstClr val="black">
                <a:alpha val="40000"/>
              </a:prstClr>
            </a:outerShdw>
          </a:effectLst>
        </p:spPr>
      </p:pic>
      <p:sp>
        <p:nvSpPr>
          <p:cNvPr id="15" name="Rectangle: Rounded Corners 14">
            <a:extLst>
              <a:ext uri="{FF2B5EF4-FFF2-40B4-BE49-F238E27FC236}">
                <a16:creationId xmlns:a16="http://schemas.microsoft.com/office/drawing/2014/main" id="{205CA6A4-176F-972D-9132-EA00FC8F8D25}"/>
              </a:ext>
            </a:extLst>
          </p:cNvPr>
          <p:cNvSpPr/>
          <p:nvPr/>
        </p:nvSpPr>
        <p:spPr>
          <a:xfrm>
            <a:off x="9653728" y="4662358"/>
            <a:ext cx="1143974" cy="59057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42421073-335F-9C6C-0790-2A76E257C7C3}"/>
              </a:ext>
            </a:extLst>
          </p:cNvPr>
          <p:cNvSpPr/>
          <p:nvPr/>
        </p:nvSpPr>
        <p:spPr>
          <a:xfrm>
            <a:off x="10858449" y="2625912"/>
            <a:ext cx="942530" cy="33337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6137F2A-20AC-BC34-B056-A1E83672F7BC}"/>
              </a:ext>
            </a:extLst>
          </p:cNvPr>
          <p:cNvSpPr/>
          <p:nvPr/>
        </p:nvSpPr>
        <p:spPr>
          <a:xfrm>
            <a:off x="6267803" y="4696927"/>
            <a:ext cx="833388" cy="42955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0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362442-4B46-8828-A1CF-46092F291FDE}"/>
              </a:ext>
            </a:extLst>
          </p:cNvPr>
          <p:cNvPicPr>
            <a:picLocks noChangeAspect="1"/>
          </p:cNvPicPr>
          <p:nvPr/>
        </p:nvPicPr>
        <p:blipFill>
          <a:blip r:embed="rId2"/>
          <a:stretch>
            <a:fillRect/>
          </a:stretch>
        </p:blipFill>
        <p:spPr>
          <a:xfrm>
            <a:off x="2796468" y="3916500"/>
            <a:ext cx="7058741" cy="2576375"/>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25</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200" y="462870"/>
            <a:ext cx="10515600" cy="8114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4. What will my Students See?</a:t>
            </a:r>
          </a:p>
        </p:txBody>
      </p:sp>
      <p:sp>
        <p:nvSpPr>
          <p:cNvPr id="5" name="TextBox 4">
            <a:extLst>
              <a:ext uri="{FF2B5EF4-FFF2-40B4-BE49-F238E27FC236}">
                <a16:creationId xmlns:a16="http://schemas.microsoft.com/office/drawing/2014/main" id="{35852093-4ABD-4186-9CBF-2984ACED47FC}"/>
              </a:ext>
            </a:extLst>
          </p:cNvPr>
          <p:cNvSpPr txBox="1"/>
          <p:nvPr/>
        </p:nvSpPr>
        <p:spPr>
          <a:xfrm>
            <a:off x="1068038" y="1612383"/>
            <a:ext cx="10515600" cy="1938992"/>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As you work on your course, you can </a:t>
            </a:r>
            <a:r>
              <a:rPr lang="en-US" sz="2400" b="1" dirty="0">
                <a:solidFill>
                  <a:srgbClr val="0070C0"/>
                </a:solidFill>
                <a:latin typeface="Century Gothic" panose="020B0502020202020204" pitchFamily="34" charset="0"/>
              </a:rPr>
              <a:t>switch your viewing mode to see how your course will look from your students’ perspective</a:t>
            </a:r>
            <a:r>
              <a:rPr lang="en-US" sz="2400" dirty="0">
                <a:solidFill>
                  <a:srgbClr val="0070C0"/>
                </a:solidFill>
                <a:latin typeface="Century Gothic" panose="020B0502020202020204" pitchFamily="34" charset="0"/>
              </a:rPr>
              <a:t>. </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In the upper-right corner, click on your user name. From the drop-down menu, select </a:t>
            </a:r>
            <a:r>
              <a:rPr lang="en-US" sz="2400" b="1" dirty="0">
                <a:solidFill>
                  <a:srgbClr val="0070C0"/>
                </a:solidFill>
                <a:latin typeface="Century Gothic" panose="020B0502020202020204" pitchFamily="34" charset="0"/>
              </a:rPr>
              <a:t>Switch role to…</a:t>
            </a:r>
            <a:endParaRPr lang="en-US" sz="2400" dirty="0">
              <a:solidFill>
                <a:srgbClr val="0070C0"/>
              </a:solidFill>
              <a:latin typeface="Century Gothic" panose="020B0502020202020204" pitchFamily="34" charset="0"/>
            </a:endParaRPr>
          </a:p>
        </p:txBody>
      </p:sp>
      <p:sp>
        <p:nvSpPr>
          <p:cNvPr id="2" name="Rectangle 1">
            <a:extLst>
              <a:ext uri="{FF2B5EF4-FFF2-40B4-BE49-F238E27FC236}">
                <a16:creationId xmlns:a16="http://schemas.microsoft.com/office/drawing/2014/main" id="{0CE38783-F30A-F031-C203-900C5A86035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AB63B7C-9B25-E162-6372-67E877C8911B}"/>
              </a:ext>
            </a:extLst>
          </p:cNvPr>
          <p:cNvSpPr/>
          <p:nvPr/>
        </p:nvSpPr>
        <p:spPr>
          <a:xfrm>
            <a:off x="7279480" y="3851385"/>
            <a:ext cx="1738060" cy="212139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11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04052" y="2825587"/>
            <a:ext cx="5383896" cy="301999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26</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749138" y="880723"/>
            <a:ext cx="9826777" cy="120032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In most cases, you would likely want to see how the class appears to people registered as students; but you can pick whose view of the course you want to explore.</a:t>
            </a:r>
          </a:p>
        </p:txBody>
      </p:sp>
      <p:sp>
        <p:nvSpPr>
          <p:cNvPr id="2" name="Rectangle 1">
            <a:extLst>
              <a:ext uri="{FF2B5EF4-FFF2-40B4-BE49-F238E27FC236}">
                <a16:creationId xmlns:a16="http://schemas.microsoft.com/office/drawing/2014/main" id="{5DEEF85D-D413-B5AE-348E-D24976B461A6}"/>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83EEB7D-AEC1-D6EC-AB20-2D91AA7D551D}"/>
              </a:ext>
            </a:extLst>
          </p:cNvPr>
          <p:cNvSpPr/>
          <p:nvPr/>
        </p:nvSpPr>
        <p:spPr>
          <a:xfrm>
            <a:off x="3631607" y="4687199"/>
            <a:ext cx="833388" cy="429550"/>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01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11289" y="2042010"/>
            <a:ext cx="3444036" cy="376328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53310" y="2568340"/>
            <a:ext cx="6030917" cy="1569660"/>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When you are finished, you can click on your profile icon again and select </a:t>
            </a:r>
            <a:r>
              <a:rPr lang="en-US" sz="2400" b="1" dirty="0">
                <a:solidFill>
                  <a:srgbClr val="0070C0"/>
                </a:solidFill>
                <a:latin typeface="Century Gothic" panose="020B0502020202020204" pitchFamily="34" charset="0"/>
              </a:rPr>
              <a:t>Return to my normal role</a:t>
            </a:r>
            <a:r>
              <a:rPr lang="en-US" sz="2400" dirty="0">
                <a:solidFill>
                  <a:srgbClr val="0070C0"/>
                </a:solidFill>
                <a:latin typeface="Century Gothic" panose="020B0502020202020204" pitchFamily="34" charset="0"/>
              </a:rPr>
              <a:t> from the drop-down menu.</a:t>
            </a:r>
          </a:p>
        </p:txBody>
      </p:sp>
      <p:sp>
        <p:nvSpPr>
          <p:cNvPr id="2" name="Rectangle 1">
            <a:extLst>
              <a:ext uri="{FF2B5EF4-FFF2-40B4-BE49-F238E27FC236}">
                <a16:creationId xmlns:a16="http://schemas.microsoft.com/office/drawing/2014/main" id="{837E313E-A351-E3F3-1ED4-875CB593080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04AB449-CBFA-E1FF-AB1A-070F4B1BABD8}"/>
              </a:ext>
            </a:extLst>
          </p:cNvPr>
          <p:cNvSpPr/>
          <p:nvPr/>
        </p:nvSpPr>
        <p:spPr>
          <a:xfrm>
            <a:off x="10330774" y="2042009"/>
            <a:ext cx="824550" cy="662517"/>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32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D9426E-2DED-4ACB-8BB6-AEAC962391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17961" y="4680654"/>
            <a:ext cx="5956077" cy="1750492"/>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28</a:t>
            </a:fld>
            <a:endParaRPr lang="en-US" dirty="0"/>
          </a:p>
        </p:txBody>
      </p:sp>
      <p:sp>
        <p:nvSpPr>
          <p:cNvPr id="4" name="Title 3">
            <a:extLst>
              <a:ext uri="{FF2B5EF4-FFF2-40B4-BE49-F238E27FC236}">
                <a16:creationId xmlns:a16="http://schemas.microsoft.com/office/drawing/2014/main" id="{CC8D0727-FCFF-497F-A512-8F59F27931B8}"/>
              </a:ext>
            </a:extLst>
          </p:cNvPr>
          <p:cNvSpPr txBox="1">
            <a:spLocks/>
          </p:cNvSpPr>
          <p:nvPr/>
        </p:nvSpPr>
        <p:spPr>
          <a:xfrm>
            <a:off x="838200" y="445362"/>
            <a:ext cx="10515600" cy="824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132CF"/>
                </a:solidFill>
                <a:latin typeface="Century Gothic" panose="020B0502020202020204" pitchFamily="34" charset="0"/>
              </a:rPr>
              <a:t>5. Enrolling Students</a:t>
            </a:r>
          </a:p>
        </p:txBody>
      </p:sp>
      <p:sp>
        <p:nvSpPr>
          <p:cNvPr id="5" name="TextBox 4">
            <a:extLst>
              <a:ext uri="{FF2B5EF4-FFF2-40B4-BE49-F238E27FC236}">
                <a16:creationId xmlns:a16="http://schemas.microsoft.com/office/drawing/2014/main" id="{35852093-4ABD-4186-9CBF-2984ACED47FC}"/>
              </a:ext>
            </a:extLst>
          </p:cNvPr>
          <p:cNvSpPr txBox="1"/>
          <p:nvPr/>
        </p:nvSpPr>
        <p:spPr>
          <a:xfrm>
            <a:off x="620232" y="1633666"/>
            <a:ext cx="10868133" cy="3046988"/>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You should be able to </a:t>
            </a:r>
            <a:r>
              <a:rPr lang="en-US" sz="2400" b="1" u="sng" dirty="0">
                <a:solidFill>
                  <a:srgbClr val="0070C0"/>
                </a:solidFill>
                <a:latin typeface="Century Gothic" panose="020B0502020202020204" pitchFamily="34" charset="0"/>
              </a:rPr>
              <a:t>automatically import your class list</a:t>
            </a:r>
            <a:r>
              <a:rPr lang="en-US" sz="2400" dirty="0">
                <a:solidFill>
                  <a:srgbClr val="0070C0"/>
                </a:solidFill>
                <a:latin typeface="Century Gothic" panose="020B0502020202020204" pitchFamily="34" charset="0"/>
              </a:rPr>
              <a:t>. For instructions, review slides 4-7.</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If you need to later </a:t>
            </a:r>
            <a:r>
              <a:rPr lang="en-US" sz="2400" b="1" u="sng" dirty="0">
                <a:solidFill>
                  <a:srgbClr val="0070C0"/>
                </a:solidFill>
                <a:latin typeface="Century Gothic" panose="020B0502020202020204" pitchFamily="34" charset="0"/>
              </a:rPr>
              <a:t>manually enroll students</a:t>
            </a:r>
            <a:r>
              <a:rPr lang="en-US" sz="2400" dirty="0">
                <a:solidFill>
                  <a:srgbClr val="0070C0"/>
                </a:solidFill>
                <a:latin typeface="Century Gothic" panose="020B0502020202020204" pitchFamily="34" charset="0"/>
              </a:rPr>
              <a:t>, or if you want to allow students to enroll themselves, </a:t>
            </a:r>
            <a:r>
              <a:rPr lang="en-US" sz="2400" b="1" dirty="0">
                <a:solidFill>
                  <a:srgbClr val="0070C0"/>
                </a:solidFill>
                <a:latin typeface="Century Gothic" panose="020B0502020202020204" pitchFamily="34" charset="0"/>
              </a:rPr>
              <a:t>follow these instructions</a:t>
            </a:r>
            <a:r>
              <a:rPr lang="en-US" sz="2400" dirty="0">
                <a:solidFill>
                  <a:srgbClr val="0070C0"/>
                </a:solidFill>
                <a:latin typeface="Century Gothic" panose="020B0502020202020204" pitchFamily="34" charset="0"/>
              </a:rPr>
              <a:t>:</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From your course page, click </a:t>
            </a:r>
            <a:r>
              <a:rPr lang="en-US" sz="2400" b="1" dirty="0">
                <a:solidFill>
                  <a:srgbClr val="0070C0"/>
                </a:solidFill>
                <a:latin typeface="Century Gothic" panose="020B0502020202020204" pitchFamily="34" charset="0"/>
              </a:rPr>
              <a:t>Participants</a:t>
            </a:r>
            <a:r>
              <a:rPr lang="en-US" sz="2400" dirty="0">
                <a:solidFill>
                  <a:srgbClr val="0070C0"/>
                </a:solidFill>
                <a:latin typeface="Century Gothic" panose="020B0502020202020204" pitchFamily="34" charset="0"/>
              </a:rPr>
              <a:t> in the navigation pane at the top.</a:t>
            </a:r>
          </a:p>
        </p:txBody>
      </p:sp>
      <p:sp>
        <p:nvSpPr>
          <p:cNvPr id="2" name="Rectangle 1">
            <a:extLst>
              <a:ext uri="{FF2B5EF4-FFF2-40B4-BE49-F238E27FC236}">
                <a16:creationId xmlns:a16="http://schemas.microsoft.com/office/drawing/2014/main" id="{108E5371-B7AE-89F7-EDF6-84DC5B510E2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8F4264B-EE34-1257-0E34-043C25E7E540}"/>
              </a:ext>
            </a:extLst>
          </p:cNvPr>
          <p:cNvSpPr/>
          <p:nvPr/>
        </p:nvSpPr>
        <p:spPr>
          <a:xfrm>
            <a:off x="5116748" y="5438068"/>
            <a:ext cx="1215957" cy="70981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41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31486" y="894824"/>
            <a:ext cx="5341479" cy="5399091"/>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29</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919035" y="1902794"/>
            <a:ext cx="5176965" cy="120032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In the new window, select </a:t>
            </a:r>
            <a:r>
              <a:rPr lang="en-US" sz="2400" b="1" dirty="0">
                <a:solidFill>
                  <a:srgbClr val="0070C0"/>
                </a:solidFill>
                <a:latin typeface="Century Gothic" panose="020B0502020202020204" pitchFamily="34" charset="0"/>
              </a:rPr>
              <a:t>Enrolment methods </a:t>
            </a:r>
            <a:r>
              <a:rPr lang="en-US" sz="2400" dirty="0">
                <a:solidFill>
                  <a:srgbClr val="0070C0"/>
                </a:solidFill>
                <a:latin typeface="Century Gothic" panose="020B0502020202020204" pitchFamily="34" charset="0"/>
              </a:rPr>
              <a:t>from the drop-down menu.</a:t>
            </a:r>
          </a:p>
        </p:txBody>
      </p:sp>
      <p:sp>
        <p:nvSpPr>
          <p:cNvPr id="2" name="Rectangle 1">
            <a:extLst>
              <a:ext uri="{FF2B5EF4-FFF2-40B4-BE49-F238E27FC236}">
                <a16:creationId xmlns:a16="http://schemas.microsoft.com/office/drawing/2014/main" id="{781B7A7D-BFCE-4594-652F-1483698DDE42}"/>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5D426A3-153C-6B4A-E4FB-F157150CBA9C}"/>
              </a:ext>
            </a:extLst>
          </p:cNvPr>
          <p:cNvSpPr/>
          <p:nvPr/>
        </p:nvSpPr>
        <p:spPr>
          <a:xfrm>
            <a:off x="6010433" y="2082025"/>
            <a:ext cx="1731524" cy="99191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8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1166629" y="592446"/>
            <a:ext cx="10037851" cy="163121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This will bring you to the Champlain Moodle homepage. Click the </a:t>
            </a:r>
            <a:r>
              <a:rPr lang="en-US" sz="2000" b="1" dirty="0">
                <a:solidFill>
                  <a:srgbClr val="0070C0"/>
                </a:solidFill>
                <a:latin typeface="Century Gothic" panose="020B0502020202020204" pitchFamily="34" charset="0"/>
              </a:rPr>
              <a:t>‘Log in’</a:t>
            </a:r>
            <a:r>
              <a:rPr lang="en-US" sz="2000" dirty="0">
                <a:solidFill>
                  <a:srgbClr val="0070C0"/>
                </a:solidFill>
                <a:latin typeface="Century Gothic" panose="020B0502020202020204" pitchFamily="34" charset="0"/>
              </a:rPr>
              <a:t> link in the top, right-hand corner.</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Your </a:t>
            </a:r>
            <a:r>
              <a:rPr lang="en-US" sz="2000" b="1" dirty="0">
                <a:solidFill>
                  <a:srgbClr val="0070C0"/>
                </a:solidFill>
                <a:latin typeface="Century Gothic" panose="020B0502020202020204" pitchFamily="34" charset="0"/>
              </a:rPr>
              <a:t>login information is the same as your Office 365 information </a:t>
            </a:r>
            <a:r>
              <a:rPr lang="en-US" sz="2000" dirty="0">
                <a:solidFill>
                  <a:srgbClr val="0070C0"/>
                </a:solidFill>
                <a:latin typeface="Century Gothic" panose="020B0502020202020204" pitchFamily="34" charset="0"/>
              </a:rPr>
              <a:t>(i.e., </a:t>
            </a:r>
            <a:r>
              <a:rPr lang="en-US" sz="2000" dirty="0">
                <a:solidFill>
                  <a:srgbClr val="0070C0"/>
                </a:solidFill>
                <a:latin typeface="Century Gothic" panose="020B0502020202020204" pitchFamily="34" charset="0"/>
                <a:hlinkClick r:id="rId2"/>
              </a:rPr>
              <a:t>Jdoe@crc-lennox.qc.ca</a:t>
            </a:r>
            <a:r>
              <a:rPr lang="en-US" sz="2000" dirty="0">
                <a:solidFill>
                  <a:srgbClr val="0070C0"/>
                </a:solidFill>
                <a:latin typeface="Century Gothic" panose="020B0502020202020204" pitchFamily="34" charset="0"/>
              </a:rPr>
              <a:t> and your password.)</a:t>
            </a:r>
          </a:p>
        </p:txBody>
      </p:sp>
      <p:pic>
        <p:nvPicPr>
          <p:cNvPr id="6" name="Picture 5">
            <a:extLst>
              <a:ext uri="{FF2B5EF4-FFF2-40B4-BE49-F238E27FC236}">
                <a16:creationId xmlns:a16="http://schemas.microsoft.com/office/drawing/2014/main" id="{3E2452F3-7D77-4333-9EB4-DB2C8C5862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15029" y="2958034"/>
            <a:ext cx="7741049" cy="3060734"/>
          </a:xfrm>
          <a:prstGeom prst="rect">
            <a:avLst/>
          </a:prstGeom>
          <a:effectLst>
            <a:outerShdw blurRad="63500" sx="102000" sy="102000" algn="ctr" rotWithShape="0">
              <a:prstClr val="black">
                <a:alpha val="40000"/>
              </a:prstClr>
            </a:outerShdw>
          </a:effectLst>
        </p:spPr>
      </p:pic>
      <p:cxnSp>
        <p:nvCxnSpPr>
          <p:cNvPr id="9" name="Straight Arrow Connector 8">
            <a:extLst>
              <a:ext uri="{FF2B5EF4-FFF2-40B4-BE49-F238E27FC236}">
                <a16:creationId xmlns:a16="http://schemas.microsoft.com/office/drawing/2014/main" id="{40D9963A-779D-42C3-B03F-73744FEE35E9}"/>
              </a:ext>
            </a:extLst>
          </p:cNvPr>
          <p:cNvCxnSpPr>
            <a:cxnSpLocks/>
          </p:cNvCxnSpPr>
          <p:nvPr/>
        </p:nvCxnSpPr>
        <p:spPr>
          <a:xfrm flipH="1">
            <a:off x="10315045" y="2853175"/>
            <a:ext cx="689610" cy="212395"/>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BA3D8B-4E39-F6CA-8D76-3A3D9294429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4760D2C-C4A2-5EC6-BF0B-C5043F59D5B4}"/>
              </a:ext>
            </a:extLst>
          </p:cNvPr>
          <p:cNvSpPr/>
          <p:nvPr/>
        </p:nvSpPr>
        <p:spPr>
          <a:xfrm>
            <a:off x="9564414" y="3029327"/>
            <a:ext cx="546538" cy="270921"/>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7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48698" y="3852794"/>
            <a:ext cx="7694604" cy="2567461"/>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30</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19492" y="260443"/>
            <a:ext cx="10753015" cy="3046988"/>
          </a:xfrm>
          <a:prstGeom prst="rect">
            <a:avLst/>
          </a:prstGeom>
          <a:noFill/>
        </p:spPr>
        <p:txBody>
          <a:bodyPr wrap="square" rtlCol="0">
            <a:spAutoFit/>
          </a:bodyPr>
          <a:lstStyle/>
          <a:p>
            <a:r>
              <a:rPr lang="en-US" sz="2400" i="1" dirty="0">
                <a:solidFill>
                  <a:srgbClr val="0070C0"/>
                </a:solidFill>
                <a:latin typeface="Century Gothic" panose="020B0502020202020204" pitchFamily="34" charset="0"/>
              </a:rPr>
              <a:t>In principle</a:t>
            </a:r>
            <a:r>
              <a:rPr lang="en-US" sz="2400" dirty="0">
                <a:solidFill>
                  <a:srgbClr val="0070C0"/>
                </a:solidFill>
                <a:latin typeface="Century Gothic" panose="020B0502020202020204" pitchFamily="34" charset="0"/>
              </a:rPr>
              <a:t>, you can click on the       icon in the Manual enrolments row. However, it may be tedious to add individual students. Moreover, </a:t>
            </a:r>
            <a:r>
              <a:rPr lang="en-US" sz="2400" i="1" u="sng" dirty="0">
                <a:solidFill>
                  <a:srgbClr val="0070C0"/>
                </a:solidFill>
                <a:latin typeface="Century Gothic" panose="020B0502020202020204" pitchFamily="34" charset="0"/>
              </a:rPr>
              <a:t>this method will only work </a:t>
            </a:r>
            <a:r>
              <a:rPr lang="en-US" sz="2400" dirty="0">
                <a:solidFill>
                  <a:srgbClr val="0070C0"/>
                </a:solidFill>
                <a:latin typeface="Century Gothic" panose="020B0502020202020204" pitchFamily="34" charset="0"/>
              </a:rPr>
              <a:t>if students have already logged into Moodle at some point. </a:t>
            </a: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However, </a:t>
            </a:r>
            <a:r>
              <a:rPr lang="en-US" sz="2400" u="sng" dirty="0">
                <a:solidFill>
                  <a:srgbClr val="0070C0"/>
                </a:solidFill>
                <a:latin typeface="Century Gothic" panose="020B0502020202020204" pitchFamily="34" charset="0"/>
              </a:rPr>
              <a:t>the best way to proceed</a:t>
            </a:r>
            <a:r>
              <a:rPr lang="en-US" sz="2400" dirty="0">
                <a:solidFill>
                  <a:srgbClr val="0070C0"/>
                </a:solidFill>
                <a:latin typeface="Century Gothic" panose="020B0502020202020204" pitchFamily="34" charset="0"/>
              </a:rPr>
              <a:t> is to allow students to enroll themselves. In the row of options labeled </a:t>
            </a:r>
            <a:r>
              <a:rPr lang="en-US" sz="2400" b="1" dirty="0">
                <a:solidFill>
                  <a:srgbClr val="0070C0"/>
                </a:solidFill>
                <a:latin typeface="Century Gothic" panose="020B0502020202020204" pitchFamily="34" charset="0"/>
              </a:rPr>
              <a:t>Self enrolment (Student)</a:t>
            </a:r>
            <a:r>
              <a:rPr lang="en-US" sz="2400" dirty="0">
                <a:solidFill>
                  <a:srgbClr val="0070C0"/>
                </a:solidFill>
                <a:latin typeface="Century Gothic" panose="020B0502020202020204" pitchFamily="34" charset="0"/>
              </a:rPr>
              <a:t>, </a:t>
            </a:r>
            <a:r>
              <a:rPr lang="en-US" sz="2400" b="1" dirty="0">
                <a:solidFill>
                  <a:srgbClr val="0070C0"/>
                </a:solidFill>
                <a:latin typeface="Century Gothic" panose="020B0502020202020204" pitchFamily="34" charset="0"/>
              </a:rPr>
              <a:t>click on the gear icon</a:t>
            </a:r>
            <a:r>
              <a:rPr lang="en-US" sz="2400" dirty="0">
                <a:solidFill>
                  <a:srgbClr val="0070C0"/>
                </a:solidFill>
                <a:latin typeface="Century Gothic" panose="020B0502020202020204" pitchFamily="34" charset="0"/>
              </a:rPr>
              <a:t>.</a:t>
            </a:r>
          </a:p>
        </p:txBody>
      </p:sp>
      <p:pic>
        <p:nvPicPr>
          <p:cNvPr id="8" name="Picture 7">
            <a:extLst>
              <a:ext uri="{FF2B5EF4-FFF2-40B4-BE49-F238E27FC236}">
                <a16:creationId xmlns:a16="http://schemas.microsoft.com/office/drawing/2014/main" id="{F69FB2C5-1EE1-451C-E26F-748DAEAD39BC}"/>
              </a:ext>
            </a:extLst>
          </p:cNvPr>
          <p:cNvPicPr>
            <a:picLocks noChangeAspect="1"/>
          </p:cNvPicPr>
          <p:nvPr/>
        </p:nvPicPr>
        <p:blipFill>
          <a:blip r:embed="rId3"/>
          <a:stretch>
            <a:fillRect/>
          </a:stretch>
        </p:blipFill>
        <p:spPr>
          <a:xfrm>
            <a:off x="5703370" y="293597"/>
            <a:ext cx="391920" cy="356823"/>
          </a:xfrm>
          <a:prstGeom prst="rect">
            <a:avLst/>
          </a:prstGeom>
        </p:spPr>
      </p:pic>
      <p:sp>
        <p:nvSpPr>
          <p:cNvPr id="2" name="Rectangle 1">
            <a:extLst>
              <a:ext uri="{FF2B5EF4-FFF2-40B4-BE49-F238E27FC236}">
                <a16:creationId xmlns:a16="http://schemas.microsoft.com/office/drawing/2014/main" id="{E07105C2-AB58-C224-0385-4D89F0DA501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4CF6DDF-4CB4-2225-F2A2-1126784F3E34}"/>
              </a:ext>
            </a:extLst>
          </p:cNvPr>
          <p:cNvSpPr/>
          <p:nvPr/>
        </p:nvSpPr>
        <p:spPr>
          <a:xfrm>
            <a:off x="9448800" y="5515583"/>
            <a:ext cx="278860" cy="30155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393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95833" y="656187"/>
            <a:ext cx="5897058" cy="519891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31</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09628" y="212129"/>
            <a:ext cx="4983877" cy="5355312"/>
          </a:xfrm>
          <a:prstGeom prst="rect">
            <a:avLst/>
          </a:prstGeom>
          <a:noFill/>
        </p:spPr>
        <p:txBody>
          <a:bodyPr wrap="square" rtlCol="0">
            <a:spAutoFit/>
          </a:bodyPr>
          <a:lstStyle/>
          <a:p>
            <a:r>
              <a:rPr lang="en-US" dirty="0">
                <a:solidFill>
                  <a:srgbClr val="0070C0"/>
                </a:solidFill>
                <a:latin typeface="Century Gothic" panose="020B0502020202020204" pitchFamily="34" charset="0"/>
              </a:rPr>
              <a:t>Most importantly, here:</a:t>
            </a:r>
          </a:p>
          <a:p>
            <a:endParaRPr lang="en-US" dirty="0">
              <a:solidFill>
                <a:srgbClr val="0070C0"/>
              </a:solidFill>
              <a:latin typeface="Century Gothic" panose="020B0502020202020204" pitchFamily="34" charset="0"/>
            </a:endParaRPr>
          </a:p>
          <a:p>
            <a:r>
              <a:rPr lang="en-US" b="1" dirty="0">
                <a:solidFill>
                  <a:srgbClr val="0070C0"/>
                </a:solidFill>
                <a:latin typeface="Century Gothic" panose="020B0502020202020204" pitchFamily="34" charset="0"/>
              </a:rPr>
              <a:t>Allow existing enrolments</a:t>
            </a:r>
            <a:r>
              <a:rPr lang="en-US" dirty="0">
                <a:solidFill>
                  <a:srgbClr val="0070C0"/>
                </a:solidFill>
                <a:latin typeface="Century Gothic" panose="020B0502020202020204" pitchFamily="34" charset="0"/>
              </a:rPr>
              <a:t>: This allows self-enrolled users to continue in the course. This should almost always be enabled.</a:t>
            </a:r>
          </a:p>
          <a:p>
            <a:endParaRPr lang="en-US" dirty="0">
              <a:solidFill>
                <a:srgbClr val="0070C0"/>
              </a:solidFill>
              <a:latin typeface="Century Gothic" panose="020B0502020202020204" pitchFamily="34" charset="0"/>
            </a:endParaRPr>
          </a:p>
          <a:p>
            <a:r>
              <a:rPr lang="en-US" b="1" dirty="0">
                <a:solidFill>
                  <a:srgbClr val="0070C0"/>
                </a:solidFill>
                <a:latin typeface="Century Gothic" panose="020B0502020202020204" pitchFamily="34" charset="0"/>
              </a:rPr>
              <a:t>Allow new enrolments</a:t>
            </a:r>
            <a:r>
              <a:rPr lang="en-US" dirty="0">
                <a:solidFill>
                  <a:srgbClr val="0070C0"/>
                </a:solidFill>
                <a:latin typeface="Century Gothic" panose="020B0502020202020204" pitchFamily="34" charset="0"/>
              </a:rPr>
              <a:t>: This allows new users to self-enroll. You could, say, turn this setting off again after the add/drop deadline, but allow students who have already self-enrolled to remain in the course.</a:t>
            </a:r>
          </a:p>
          <a:p>
            <a:endParaRPr lang="en-US" b="1" dirty="0">
              <a:solidFill>
                <a:srgbClr val="0070C0"/>
              </a:solidFill>
              <a:latin typeface="Century Gothic" panose="020B0502020202020204" pitchFamily="34" charset="0"/>
            </a:endParaRPr>
          </a:p>
          <a:p>
            <a:r>
              <a:rPr lang="en-US" b="1" dirty="0">
                <a:solidFill>
                  <a:srgbClr val="0070C0"/>
                </a:solidFill>
                <a:latin typeface="Century Gothic" panose="020B0502020202020204" pitchFamily="34" charset="0"/>
              </a:rPr>
              <a:t>Enrolment key</a:t>
            </a:r>
            <a:r>
              <a:rPr lang="en-US" dirty="0">
                <a:solidFill>
                  <a:srgbClr val="0070C0"/>
                </a:solidFill>
                <a:latin typeface="Century Gothic" panose="020B0502020202020204" pitchFamily="34" charset="0"/>
              </a:rPr>
              <a:t>: This is a password function. You can set a password and only allow students with the password to enroll. You can send the password to your class through a group MIO; or you can include the password on the course outline.</a:t>
            </a:r>
            <a:endParaRPr lang="en-US" b="1" dirty="0">
              <a:solidFill>
                <a:srgbClr val="0070C0"/>
              </a:solidFill>
              <a:latin typeface="Century Gothic" panose="020B0502020202020204" pitchFamily="34" charset="0"/>
            </a:endParaRPr>
          </a:p>
        </p:txBody>
      </p:sp>
      <p:cxnSp>
        <p:nvCxnSpPr>
          <p:cNvPr id="10" name="Straight Arrow Connector 9">
            <a:extLst>
              <a:ext uri="{FF2B5EF4-FFF2-40B4-BE49-F238E27FC236}">
                <a16:creationId xmlns:a16="http://schemas.microsoft.com/office/drawing/2014/main" id="{507E2915-06DD-9D3B-BBBE-3BFF17CBE4CD}"/>
              </a:ext>
            </a:extLst>
          </p:cNvPr>
          <p:cNvCxnSpPr>
            <a:cxnSpLocks/>
          </p:cNvCxnSpPr>
          <p:nvPr/>
        </p:nvCxnSpPr>
        <p:spPr>
          <a:xfrm>
            <a:off x="4995081" y="1132174"/>
            <a:ext cx="1100919" cy="712549"/>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46415A-E442-801D-0D45-09F07C49F617}"/>
              </a:ext>
            </a:extLst>
          </p:cNvPr>
          <p:cNvCxnSpPr>
            <a:cxnSpLocks/>
          </p:cNvCxnSpPr>
          <p:nvPr/>
        </p:nvCxnSpPr>
        <p:spPr>
          <a:xfrm>
            <a:off x="5184843" y="2204419"/>
            <a:ext cx="807395" cy="32943"/>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BB1345-AED8-9A39-0981-7068719C5D46}"/>
              </a:ext>
            </a:extLst>
          </p:cNvPr>
          <p:cNvCxnSpPr>
            <a:cxnSpLocks/>
          </p:cNvCxnSpPr>
          <p:nvPr/>
        </p:nvCxnSpPr>
        <p:spPr>
          <a:xfrm flipV="1">
            <a:off x="5091812" y="2843894"/>
            <a:ext cx="1004188" cy="988804"/>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90C35C3-5996-35FC-AE4B-2A621A6E0AB1}"/>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7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46337" y="479052"/>
            <a:ext cx="6046792" cy="5328361"/>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32</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225792" y="163773"/>
            <a:ext cx="4983877" cy="6232475"/>
          </a:xfrm>
          <a:prstGeom prst="rect">
            <a:avLst/>
          </a:prstGeom>
          <a:noFill/>
        </p:spPr>
        <p:txBody>
          <a:bodyPr wrap="square" rtlCol="0">
            <a:spAutoFit/>
          </a:bodyPr>
          <a:lstStyle/>
          <a:p>
            <a:r>
              <a:rPr lang="en-US" sz="1900" dirty="0">
                <a:solidFill>
                  <a:srgbClr val="0070C0"/>
                </a:solidFill>
                <a:latin typeface="Century Gothic" panose="020B0502020202020204" pitchFamily="34" charset="0"/>
              </a:rPr>
              <a:t>…</a:t>
            </a:r>
          </a:p>
          <a:p>
            <a:endParaRPr lang="en-US" sz="1900" dirty="0">
              <a:solidFill>
                <a:srgbClr val="0070C0"/>
              </a:solidFill>
              <a:latin typeface="Century Gothic" panose="020B0502020202020204" pitchFamily="34" charset="0"/>
            </a:endParaRPr>
          </a:p>
          <a:p>
            <a:r>
              <a:rPr lang="en-US" sz="1900" b="1" dirty="0">
                <a:solidFill>
                  <a:srgbClr val="0070C0"/>
                </a:solidFill>
                <a:latin typeface="Century Gothic" panose="020B0502020202020204" pitchFamily="34" charset="0"/>
              </a:rPr>
              <a:t>Default assigned role</a:t>
            </a:r>
            <a:r>
              <a:rPr lang="en-US" sz="1900" dirty="0">
                <a:solidFill>
                  <a:srgbClr val="0070C0"/>
                </a:solidFill>
                <a:latin typeface="Century Gothic" panose="020B0502020202020204" pitchFamily="34" charset="0"/>
              </a:rPr>
              <a:t>: In some cases, one might want to designate certain users for different roles; but usually it will be important to set the Default assigned role as Student. This will ensure that self-enrolled users cannot, for example, change course settings.</a:t>
            </a:r>
          </a:p>
          <a:p>
            <a:endParaRPr lang="en-US" sz="1900" b="1" dirty="0">
              <a:solidFill>
                <a:srgbClr val="0070C0"/>
              </a:solidFill>
              <a:latin typeface="Century Gothic" panose="020B0502020202020204" pitchFamily="34" charset="0"/>
            </a:endParaRPr>
          </a:p>
          <a:p>
            <a:r>
              <a:rPr lang="en-US" sz="1900" dirty="0">
                <a:solidFill>
                  <a:srgbClr val="0070C0"/>
                </a:solidFill>
                <a:latin typeface="Century Gothic" panose="020B0502020202020204" pitchFamily="34" charset="0"/>
              </a:rPr>
              <a:t>Having enabled </a:t>
            </a:r>
            <a:r>
              <a:rPr lang="en-US" sz="1900" b="1" dirty="0">
                <a:solidFill>
                  <a:srgbClr val="0070C0"/>
                </a:solidFill>
                <a:latin typeface="Century Gothic" panose="020B0502020202020204" pitchFamily="34" charset="0"/>
              </a:rPr>
              <a:t>Allow new enrolments</a:t>
            </a:r>
            <a:r>
              <a:rPr lang="en-US" sz="1900" dirty="0">
                <a:solidFill>
                  <a:srgbClr val="0070C0"/>
                </a:solidFill>
                <a:latin typeface="Century Gothic" panose="020B0502020202020204" pitchFamily="34" charset="0"/>
              </a:rPr>
              <a:t>, you can always return here a few weeks into the semester to disable new enrolments. Instead, you can also set the </a:t>
            </a:r>
            <a:r>
              <a:rPr lang="en-US" sz="1900" b="1" dirty="0">
                <a:solidFill>
                  <a:srgbClr val="0070C0"/>
                </a:solidFill>
                <a:latin typeface="Century Gothic" panose="020B0502020202020204" pitchFamily="34" charset="0"/>
              </a:rPr>
              <a:t>Start date</a:t>
            </a:r>
            <a:r>
              <a:rPr lang="en-US" sz="1900" dirty="0">
                <a:solidFill>
                  <a:srgbClr val="0070C0"/>
                </a:solidFill>
                <a:latin typeface="Century Gothic" panose="020B0502020202020204" pitchFamily="34" charset="0"/>
              </a:rPr>
              <a:t> and </a:t>
            </a:r>
            <a:r>
              <a:rPr lang="en-US" sz="1900" b="1" dirty="0">
                <a:solidFill>
                  <a:srgbClr val="0070C0"/>
                </a:solidFill>
                <a:latin typeface="Century Gothic" panose="020B0502020202020204" pitchFamily="34" charset="0"/>
              </a:rPr>
              <a:t>End date</a:t>
            </a:r>
            <a:r>
              <a:rPr lang="en-US" sz="1900" dirty="0">
                <a:solidFill>
                  <a:srgbClr val="0070C0"/>
                </a:solidFill>
                <a:latin typeface="Century Gothic" panose="020B0502020202020204" pitchFamily="34" charset="0"/>
              </a:rPr>
              <a:t> here. These dates set the timeframe within which students can enroll themselves (say, within the first two weeks of the session). Simply check the </a:t>
            </a:r>
            <a:r>
              <a:rPr lang="en-US" sz="1900" b="1" dirty="0">
                <a:solidFill>
                  <a:srgbClr val="0070C0"/>
                </a:solidFill>
                <a:latin typeface="Century Gothic" panose="020B0502020202020204" pitchFamily="34" charset="0"/>
              </a:rPr>
              <a:t>Enable</a:t>
            </a:r>
            <a:r>
              <a:rPr lang="en-US" sz="1900" dirty="0">
                <a:solidFill>
                  <a:srgbClr val="0070C0"/>
                </a:solidFill>
                <a:latin typeface="Century Gothic" panose="020B0502020202020204" pitchFamily="34" charset="0"/>
              </a:rPr>
              <a:t> boxes and specify the dates when students should be allowed to self-enroll.</a:t>
            </a:r>
          </a:p>
        </p:txBody>
      </p:sp>
      <p:cxnSp>
        <p:nvCxnSpPr>
          <p:cNvPr id="10" name="Straight Arrow Connector 9">
            <a:extLst>
              <a:ext uri="{FF2B5EF4-FFF2-40B4-BE49-F238E27FC236}">
                <a16:creationId xmlns:a16="http://schemas.microsoft.com/office/drawing/2014/main" id="{507E2915-06DD-9D3B-BBBE-3BFF17CBE4CD}"/>
              </a:ext>
            </a:extLst>
          </p:cNvPr>
          <p:cNvCxnSpPr>
            <a:cxnSpLocks/>
          </p:cNvCxnSpPr>
          <p:nvPr/>
        </p:nvCxnSpPr>
        <p:spPr>
          <a:xfrm>
            <a:off x="5012752" y="4889440"/>
            <a:ext cx="633585" cy="349695"/>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46415A-E442-801D-0D45-09F07C49F617}"/>
              </a:ext>
            </a:extLst>
          </p:cNvPr>
          <p:cNvCxnSpPr>
            <a:cxnSpLocks/>
          </p:cNvCxnSpPr>
          <p:nvPr/>
        </p:nvCxnSpPr>
        <p:spPr>
          <a:xfrm>
            <a:off x="5012752" y="2778589"/>
            <a:ext cx="901665" cy="501421"/>
          </a:xfrm>
          <a:prstGeom prst="straightConnector1">
            <a:avLst/>
          </a:prstGeom>
          <a:ln w="28575">
            <a:solidFill>
              <a:srgbClr val="FF0000"/>
            </a:solidFill>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C30D7409-3B93-9C61-D4B2-D1238FC88C42}"/>
              </a:ext>
            </a:extLst>
          </p:cNvPr>
          <p:cNvSpPr/>
          <p:nvPr/>
        </p:nvSpPr>
        <p:spPr>
          <a:xfrm>
            <a:off x="5784823" y="4889439"/>
            <a:ext cx="298181" cy="772773"/>
          </a:xfrm>
          <a:prstGeom prst="leftBrace">
            <a:avLst/>
          </a:prstGeom>
          <a:ln w="28575">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CEB45C88-289C-0072-03E1-D511FFE416A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775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3236C3-0FB6-070A-AA3F-0A318CE4E0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8486" y="2550930"/>
            <a:ext cx="5824838" cy="304584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0FD7058-CAFA-49EA-A7C1-18C8102A8B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1013" y="706852"/>
            <a:ext cx="2743200" cy="676230"/>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33</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385700" y="280638"/>
            <a:ext cx="4983877" cy="5632311"/>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When are you happy with the settings, click </a:t>
            </a:r>
            <a:r>
              <a:rPr lang="en-US" sz="2400" b="1" dirty="0">
                <a:solidFill>
                  <a:srgbClr val="0070C0"/>
                </a:solidFill>
                <a:latin typeface="Century Gothic" panose="020B0502020202020204" pitchFamily="34" charset="0"/>
              </a:rPr>
              <a:t>Save changes</a:t>
            </a:r>
            <a:r>
              <a:rPr lang="en-US" sz="2400" dirty="0">
                <a:solidFill>
                  <a:srgbClr val="0070C0"/>
                </a:solidFill>
                <a:latin typeface="Century Gothic" panose="020B0502020202020204" pitchFamily="34" charset="0"/>
              </a:rPr>
              <a:t> at the bottom of the page. </a:t>
            </a: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endParaRPr lang="en-US" sz="2400" dirty="0">
              <a:solidFill>
                <a:srgbClr val="0070C0"/>
              </a:solidFill>
              <a:latin typeface="Century Gothic" panose="020B0502020202020204" pitchFamily="34" charset="0"/>
            </a:endParaRPr>
          </a:p>
          <a:p>
            <a:r>
              <a:rPr lang="en-US" sz="2400" dirty="0">
                <a:solidFill>
                  <a:srgbClr val="0070C0"/>
                </a:solidFill>
                <a:latin typeface="Century Gothic" panose="020B0502020202020204" pitchFamily="34" charset="0"/>
              </a:rPr>
              <a:t>This will bring you back to the </a:t>
            </a:r>
            <a:r>
              <a:rPr lang="en-US" sz="2400" b="1" dirty="0">
                <a:solidFill>
                  <a:srgbClr val="0070C0"/>
                </a:solidFill>
                <a:latin typeface="Century Gothic" panose="020B0502020202020204" pitchFamily="34" charset="0"/>
              </a:rPr>
              <a:t>Enrolment methods</a:t>
            </a:r>
            <a:r>
              <a:rPr lang="en-US" sz="2400" dirty="0">
                <a:solidFill>
                  <a:srgbClr val="0070C0"/>
                </a:solidFill>
                <a:latin typeface="Century Gothic" panose="020B0502020202020204" pitchFamily="34" charset="0"/>
              </a:rPr>
              <a:t> page. Having enabled the Self-enrolment feature, you should see the visibility icon      indicating that the course and its self-enrollment option are now visible to Champlain Moodle users.</a:t>
            </a:r>
          </a:p>
        </p:txBody>
      </p:sp>
      <p:pic>
        <p:nvPicPr>
          <p:cNvPr id="13" name="Picture 12">
            <a:extLst>
              <a:ext uri="{FF2B5EF4-FFF2-40B4-BE49-F238E27FC236}">
                <a16:creationId xmlns:a16="http://schemas.microsoft.com/office/drawing/2014/main" id="{21B4CF55-B78F-623A-07CD-51C8BB97FDCA}"/>
              </a:ext>
            </a:extLst>
          </p:cNvPr>
          <p:cNvPicPr>
            <a:picLocks noChangeAspect="1"/>
          </p:cNvPicPr>
          <p:nvPr/>
        </p:nvPicPr>
        <p:blipFill>
          <a:blip r:embed="rId4"/>
          <a:stretch>
            <a:fillRect/>
          </a:stretch>
        </p:blipFill>
        <p:spPr>
          <a:xfrm>
            <a:off x="3595395" y="4086701"/>
            <a:ext cx="285942" cy="221605"/>
          </a:xfrm>
          <a:prstGeom prst="rect">
            <a:avLst/>
          </a:prstGeom>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F24DBFAF-CB0C-7521-C0FB-70D0C9069480}"/>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1A0BA74-FDE3-79CC-D4EA-12ABAAD45231}"/>
              </a:ext>
            </a:extLst>
          </p:cNvPr>
          <p:cNvSpPr/>
          <p:nvPr/>
        </p:nvSpPr>
        <p:spPr>
          <a:xfrm>
            <a:off x="10684213" y="4513634"/>
            <a:ext cx="278860" cy="301558"/>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13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F4850C-DE27-4994-A803-648DBE4FD3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61887" y="3308843"/>
            <a:ext cx="6468225" cy="2954753"/>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4</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2861887" y="1068457"/>
            <a:ext cx="6650182" cy="707886"/>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This will bring you to the Homepage. Click on </a:t>
            </a:r>
            <a:r>
              <a:rPr lang="en-US" sz="2000" b="1" dirty="0">
                <a:solidFill>
                  <a:srgbClr val="0070C0"/>
                </a:solidFill>
                <a:latin typeface="Century Gothic" panose="020B0502020202020204" pitchFamily="34" charset="0"/>
              </a:rPr>
              <a:t>Dashboard</a:t>
            </a:r>
            <a:r>
              <a:rPr lang="en-US" sz="2000" dirty="0">
                <a:solidFill>
                  <a:srgbClr val="0070C0"/>
                </a:solidFill>
                <a:latin typeface="Century Gothic" panose="020B0502020202020204" pitchFamily="34" charset="0"/>
              </a:rPr>
              <a:t>.</a:t>
            </a:r>
          </a:p>
        </p:txBody>
      </p:sp>
      <p:sp>
        <p:nvSpPr>
          <p:cNvPr id="2" name="Rectangle 1">
            <a:extLst>
              <a:ext uri="{FF2B5EF4-FFF2-40B4-BE49-F238E27FC236}">
                <a16:creationId xmlns:a16="http://schemas.microsoft.com/office/drawing/2014/main" id="{38D22C51-8708-4CC3-FAC1-AF878A405C49}"/>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D7FEE6A-DA2B-4389-CC64-1496C91290CE}"/>
              </a:ext>
            </a:extLst>
          </p:cNvPr>
          <p:cNvSpPr/>
          <p:nvPr/>
        </p:nvSpPr>
        <p:spPr>
          <a:xfrm>
            <a:off x="4456386" y="3470763"/>
            <a:ext cx="966952" cy="355004"/>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14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5</a:t>
            </a:fld>
            <a:endParaRPr lang="en-US" dirty="0"/>
          </a:p>
        </p:txBody>
      </p:sp>
      <p:sp>
        <p:nvSpPr>
          <p:cNvPr id="15" name="TextBox 14">
            <a:extLst>
              <a:ext uri="{FF2B5EF4-FFF2-40B4-BE49-F238E27FC236}">
                <a16:creationId xmlns:a16="http://schemas.microsoft.com/office/drawing/2014/main" id="{1BFFAFD1-C657-4DE9-B39F-762A7DAB3DFC}"/>
              </a:ext>
            </a:extLst>
          </p:cNvPr>
          <p:cNvSpPr txBox="1"/>
          <p:nvPr/>
        </p:nvSpPr>
        <p:spPr>
          <a:xfrm>
            <a:off x="647242" y="3239286"/>
            <a:ext cx="3788124" cy="286232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Once opened, the Admin CEGEP block will display your classes for the semester.</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Select the present semester from the drop-down menu.</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Click </a:t>
            </a:r>
            <a:r>
              <a:rPr lang="en-US" sz="2000" b="1" dirty="0">
                <a:solidFill>
                  <a:srgbClr val="0070C0"/>
                </a:solidFill>
                <a:latin typeface="Century Gothic" panose="020B0502020202020204" pitchFamily="34" charset="0"/>
              </a:rPr>
              <a:t>Create</a:t>
            </a:r>
            <a:r>
              <a:rPr lang="en-US" sz="2000" dirty="0">
                <a:solidFill>
                  <a:srgbClr val="0070C0"/>
                </a:solidFill>
                <a:latin typeface="Century Gothic" panose="020B0502020202020204" pitchFamily="34" charset="0"/>
              </a:rPr>
              <a:t> to launch your class.</a:t>
            </a:r>
          </a:p>
        </p:txBody>
      </p:sp>
      <p:sp>
        <p:nvSpPr>
          <p:cNvPr id="2" name="Rectangle 1">
            <a:extLst>
              <a:ext uri="{FF2B5EF4-FFF2-40B4-BE49-F238E27FC236}">
                <a16:creationId xmlns:a16="http://schemas.microsoft.com/office/drawing/2014/main" id="{38715B52-FEBF-C4F9-6977-EAEA044BE25C}"/>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8DA71E-7FD6-3DF7-CB2B-FEAD76E8F088}"/>
              </a:ext>
            </a:extLst>
          </p:cNvPr>
          <p:cNvPicPr>
            <a:picLocks noChangeAspect="1"/>
          </p:cNvPicPr>
          <p:nvPr/>
        </p:nvPicPr>
        <p:blipFill>
          <a:blip r:embed="rId2"/>
          <a:stretch>
            <a:fillRect/>
          </a:stretch>
        </p:blipFill>
        <p:spPr>
          <a:xfrm>
            <a:off x="516146" y="512015"/>
            <a:ext cx="1498240" cy="209557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F80D4C0A-F3D9-2708-6F4D-C5712D59714B}"/>
              </a:ext>
            </a:extLst>
          </p:cNvPr>
          <p:cNvSpPr txBox="1"/>
          <p:nvPr/>
        </p:nvSpPr>
        <p:spPr>
          <a:xfrm>
            <a:off x="2364519" y="598728"/>
            <a:ext cx="4642550" cy="132343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 the top, right-hand side of the page, you will see a small arrow allowing you to open a ‘block drawer’.</a:t>
            </a:r>
          </a:p>
        </p:txBody>
      </p:sp>
      <p:pic>
        <p:nvPicPr>
          <p:cNvPr id="11" name="Picture 10">
            <a:extLst>
              <a:ext uri="{FF2B5EF4-FFF2-40B4-BE49-F238E27FC236}">
                <a16:creationId xmlns:a16="http://schemas.microsoft.com/office/drawing/2014/main" id="{5895256B-5BFD-8A38-8D98-72B0FFCC2664}"/>
              </a:ext>
            </a:extLst>
          </p:cNvPr>
          <p:cNvPicPr>
            <a:picLocks noChangeAspect="1"/>
          </p:cNvPicPr>
          <p:nvPr/>
        </p:nvPicPr>
        <p:blipFill>
          <a:blip r:embed="rId3"/>
          <a:stretch>
            <a:fillRect/>
          </a:stretch>
        </p:blipFill>
        <p:spPr>
          <a:xfrm>
            <a:off x="4870635" y="2733192"/>
            <a:ext cx="3309998" cy="352608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C7D59233-68F8-D16F-5D22-4EFD849B3ECC}"/>
              </a:ext>
            </a:extLst>
          </p:cNvPr>
          <p:cNvSpPr txBox="1"/>
          <p:nvPr/>
        </p:nvSpPr>
        <p:spPr>
          <a:xfrm>
            <a:off x="8615902" y="3834801"/>
            <a:ext cx="2928857" cy="1569660"/>
          </a:xfrm>
          <a:prstGeom prst="rect">
            <a:avLst/>
          </a:prstGeom>
          <a:noFill/>
        </p:spPr>
        <p:txBody>
          <a:bodyPr wrap="square" rtlCol="0">
            <a:spAutoFit/>
          </a:bodyPr>
          <a:lstStyle/>
          <a:p>
            <a:r>
              <a:rPr lang="en-US" sz="1600" dirty="0">
                <a:solidFill>
                  <a:srgbClr val="0070C0"/>
                </a:solidFill>
                <a:latin typeface="Century Gothic" panose="020B0502020202020204" pitchFamily="34" charset="0"/>
              </a:rPr>
              <a:t>(</a:t>
            </a:r>
            <a:r>
              <a:rPr lang="en-US" sz="1600" i="1" dirty="0">
                <a:solidFill>
                  <a:srgbClr val="0070C0"/>
                </a:solidFill>
                <a:latin typeface="Century Gothic" panose="020B0502020202020204" pitchFamily="34" charset="0"/>
              </a:rPr>
              <a:t>Note that this data is manually imported from Clara by the College at the start of term when student schedules become available.)</a:t>
            </a:r>
            <a:endParaRPr lang="en-US" sz="16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4023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75E34-B210-92A6-0C5D-4B1F268605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5789" y="3028770"/>
            <a:ext cx="8520417" cy="3498346"/>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6</a:t>
            </a:fld>
            <a:endParaRPr lang="en-US" dirty="0"/>
          </a:p>
        </p:txBody>
      </p:sp>
      <p:sp>
        <p:nvSpPr>
          <p:cNvPr id="15" name="TextBox 14">
            <a:extLst>
              <a:ext uri="{FF2B5EF4-FFF2-40B4-BE49-F238E27FC236}">
                <a16:creationId xmlns:a16="http://schemas.microsoft.com/office/drawing/2014/main" id="{1BFFAFD1-C657-4DE9-B39F-762A7DAB3DFC}"/>
              </a:ext>
            </a:extLst>
          </p:cNvPr>
          <p:cNvSpPr txBox="1"/>
          <p:nvPr/>
        </p:nvSpPr>
        <p:spPr>
          <a:xfrm>
            <a:off x="625543" y="687649"/>
            <a:ext cx="10940907" cy="1938992"/>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On the following page, find the </a:t>
            </a:r>
            <a:r>
              <a:rPr lang="en-US" sz="2000" dirty="0" err="1">
                <a:solidFill>
                  <a:srgbClr val="0070C0"/>
                </a:solidFill>
                <a:latin typeface="Century Gothic" panose="020B0502020202020204" pitchFamily="34" charset="0"/>
              </a:rPr>
              <a:t>Enrol</a:t>
            </a:r>
            <a:r>
              <a:rPr lang="en-US" sz="2000" dirty="0">
                <a:solidFill>
                  <a:srgbClr val="0070C0"/>
                </a:solidFill>
                <a:latin typeface="Century Gothic" panose="020B0502020202020204" pitchFamily="34" charset="0"/>
              </a:rPr>
              <a:t> </a:t>
            </a:r>
            <a:r>
              <a:rPr lang="en-US" sz="2000" dirty="0" err="1">
                <a:solidFill>
                  <a:srgbClr val="0070C0"/>
                </a:solidFill>
                <a:latin typeface="Century Gothic" panose="020B0502020202020204" pitchFamily="34" charset="0"/>
              </a:rPr>
              <a:t>coursegroup</a:t>
            </a:r>
            <a:r>
              <a:rPr lang="en-US" sz="2000" dirty="0">
                <a:solidFill>
                  <a:srgbClr val="0070C0"/>
                </a:solidFill>
                <a:latin typeface="Century Gothic" panose="020B0502020202020204" pitchFamily="34" charset="0"/>
              </a:rPr>
              <a:t> tab. Ensure that the box is checked and </a:t>
            </a:r>
            <a:r>
              <a:rPr lang="en-US" sz="2000" b="1" dirty="0">
                <a:solidFill>
                  <a:srgbClr val="0070C0"/>
                </a:solidFill>
                <a:latin typeface="Century Gothic" panose="020B0502020202020204" pitchFamily="34" charset="0"/>
              </a:rPr>
              <a:t>Save Changes </a:t>
            </a:r>
            <a:r>
              <a:rPr lang="en-US" sz="2000" dirty="0">
                <a:solidFill>
                  <a:srgbClr val="0070C0"/>
                </a:solidFill>
                <a:latin typeface="Century Gothic" panose="020B0502020202020204" pitchFamily="34" charset="0"/>
              </a:rPr>
              <a:t>to automatically enroll the students currently registered in the course.</a:t>
            </a:r>
          </a:p>
          <a:p>
            <a:endParaRPr lang="en-US" sz="2000" dirty="0">
              <a:solidFill>
                <a:srgbClr val="0070C0"/>
              </a:solidFill>
              <a:latin typeface="Century Gothic" panose="020B0502020202020204" pitchFamily="34" charset="0"/>
            </a:endParaRPr>
          </a:p>
          <a:p>
            <a:r>
              <a:rPr lang="en-US" sz="2000" i="1" dirty="0">
                <a:solidFill>
                  <a:srgbClr val="0070C0"/>
                </a:solidFill>
                <a:latin typeface="Century Gothic" panose="020B0502020202020204" pitchFamily="34" charset="0"/>
              </a:rPr>
              <a:t>(Your course will </a:t>
            </a:r>
            <a:r>
              <a:rPr lang="en-US" sz="2000" b="1" i="1" dirty="0">
                <a:solidFill>
                  <a:srgbClr val="0070C0"/>
                </a:solidFill>
                <a:latin typeface="Century Gothic" panose="020B0502020202020204" pitchFamily="34" charset="0"/>
              </a:rPr>
              <a:t>remain invisible to students</a:t>
            </a:r>
            <a:r>
              <a:rPr lang="en-US" sz="2000" i="1" dirty="0">
                <a:solidFill>
                  <a:srgbClr val="0070C0"/>
                </a:solidFill>
                <a:latin typeface="Century Gothic" panose="020B0502020202020204" pitchFamily="34" charset="0"/>
              </a:rPr>
              <a:t> until you make it visible to them, so you still have time to construct your course.)</a:t>
            </a:r>
          </a:p>
        </p:txBody>
      </p:sp>
      <p:sp>
        <p:nvSpPr>
          <p:cNvPr id="2" name="Rectangle 1">
            <a:extLst>
              <a:ext uri="{FF2B5EF4-FFF2-40B4-BE49-F238E27FC236}">
                <a16:creationId xmlns:a16="http://schemas.microsoft.com/office/drawing/2014/main" id="{A4CFDCA7-CF4C-9EF6-CA77-90AAFF7D1FC4}"/>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51414FD-694B-E801-69FF-E0AD3AA04D84}"/>
              </a:ext>
            </a:extLst>
          </p:cNvPr>
          <p:cNvSpPr/>
          <p:nvPr/>
        </p:nvSpPr>
        <p:spPr>
          <a:xfrm>
            <a:off x="4624550" y="4837107"/>
            <a:ext cx="2701159" cy="365513"/>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62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6F195F-D2F3-48D0-ACB6-06A6A57BE1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17671" y="363691"/>
            <a:ext cx="3976043" cy="5942841"/>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7</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09430" y="503546"/>
            <a:ext cx="6516870" cy="3170099"/>
          </a:xfrm>
          <a:prstGeom prst="rect">
            <a:avLst/>
          </a:prstGeom>
          <a:noFill/>
        </p:spPr>
        <p:txBody>
          <a:bodyPr wrap="square" rtlCol="0">
            <a:spAutoFit/>
          </a:bodyPr>
          <a:lstStyle/>
          <a:p>
            <a:r>
              <a:rPr lang="en-US" sz="2000" dirty="0">
                <a:solidFill>
                  <a:srgbClr val="0070C0"/>
                </a:solidFill>
                <a:latin typeface="Century Gothic" panose="020B0502020202020204" pitchFamily="34" charset="0"/>
              </a:rPr>
              <a:t>You will see a list of students that have been registered for the course.</a:t>
            </a:r>
          </a:p>
          <a:p>
            <a:endParaRPr lang="en-US" sz="2000" dirty="0">
              <a:solidFill>
                <a:srgbClr val="0070C0"/>
              </a:solidFill>
              <a:latin typeface="Century Gothic" panose="020B0502020202020204" pitchFamily="34" charset="0"/>
            </a:endParaRPr>
          </a:p>
          <a:p>
            <a:r>
              <a:rPr lang="en-US" sz="2000" dirty="0">
                <a:solidFill>
                  <a:srgbClr val="0070C0"/>
                </a:solidFill>
                <a:latin typeface="Century Gothic" panose="020B0502020202020204" pitchFamily="34" charset="0"/>
              </a:rPr>
              <a:t>To enter the course and start building it, click the button at the bottom.</a:t>
            </a:r>
          </a:p>
          <a:p>
            <a:endParaRPr lang="en-US" sz="2000" dirty="0">
              <a:solidFill>
                <a:srgbClr val="0070C0"/>
              </a:solidFill>
              <a:latin typeface="Century Gothic" panose="020B0502020202020204" pitchFamily="34" charset="0"/>
            </a:endParaRPr>
          </a:p>
          <a:p>
            <a:endParaRPr lang="en-US" sz="2000" dirty="0">
              <a:solidFill>
                <a:srgbClr val="0070C0"/>
              </a:solidFill>
              <a:latin typeface="Century Gothic" panose="020B0502020202020204" pitchFamily="34" charset="0"/>
            </a:endParaRPr>
          </a:p>
          <a:p>
            <a:r>
              <a:rPr lang="en-US" sz="2000" b="1" dirty="0">
                <a:solidFill>
                  <a:srgbClr val="0070C0"/>
                </a:solidFill>
                <a:latin typeface="Century Gothic" panose="020B0502020202020204" pitchFamily="34" charset="0"/>
              </a:rPr>
              <a:t>Note</a:t>
            </a:r>
            <a:r>
              <a:rPr lang="en-US" sz="2000" dirty="0">
                <a:solidFill>
                  <a:srgbClr val="0070C0"/>
                </a:solidFill>
                <a:latin typeface="Century Gothic" panose="020B0502020202020204" pitchFamily="34" charset="0"/>
              </a:rPr>
              <a:t>: although students have been registered, </a:t>
            </a:r>
            <a:r>
              <a:rPr lang="en-US" sz="2000" b="1" dirty="0">
                <a:solidFill>
                  <a:srgbClr val="0070C0"/>
                </a:solidFill>
                <a:latin typeface="Century Gothic" panose="020B0502020202020204" pitchFamily="34" charset="0"/>
              </a:rPr>
              <a:t>they will not appear again in the participant list until they have logged into Moodle for the first time</a:t>
            </a:r>
            <a:r>
              <a:rPr lang="en-US" sz="2000" dirty="0">
                <a:solidFill>
                  <a:srgbClr val="0070C0"/>
                </a:solidFill>
                <a:latin typeface="Century Gothic" panose="020B0502020202020204" pitchFamily="34" charset="0"/>
              </a:rPr>
              <a:t>.</a:t>
            </a:r>
            <a:endParaRPr lang="en-US" sz="2000" b="1" dirty="0">
              <a:solidFill>
                <a:srgbClr val="0070C0"/>
              </a:solidFill>
              <a:latin typeface="Century Gothic" panose="020B0502020202020204" pitchFamily="34" charset="0"/>
            </a:endParaRPr>
          </a:p>
        </p:txBody>
      </p:sp>
      <p:sp>
        <p:nvSpPr>
          <p:cNvPr id="7" name="Oval 6">
            <a:extLst>
              <a:ext uri="{FF2B5EF4-FFF2-40B4-BE49-F238E27FC236}">
                <a16:creationId xmlns:a16="http://schemas.microsoft.com/office/drawing/2014/main" id="{2C09C1DA-5B0D-4F36-A8F3-8628AEBDA295}"/>
              </a:ext>
            </a:extLst>
          </p:cNvPr>
          <p:cNvSpPr/>
          <p:nvPr/>
        </p:nvSpPr>
        <p:spPr>
          <a:xfrm>
            <a:off x="10355999" y="5987803"/>
            <a:ext cx="1537715" cy="318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0B80092-07B1-457E-AB99-133C3CCAF57D}"/>
              </a:ext>
            </a:extLst>
          </p:cNvPr>
          <p:cNvCxnSpPr>
            <a:cxnSpLocks/>
          </p:cNvCxnSpPr>
          <p:nvPr/>
        </p:nvCxnSpPr>
        <p:spPr>
          <a:xfrm>
            <a:off x="6947555" y="3981421"/>
            <a:ext cx="3249409" cy="2006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53C778C-778C-7425-4BEC-A37DA1989545}"/>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28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6F195F-D2F3-48D0-ACB6-06A6A57BE1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18728" y="2065895"/>
            <a:ext cx="7554544" cy="4292864"/>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8</a:t>
            </a:fld>
            <a:endParaRPr lang="en-US" dirty="0"/>
          </a:p>
        </p:txBody>
      </p:sp>
      <p:sp>
        <p:nvSpPr>
          <p:cNvPr id="5" name="TextBox 4">
            <a:extLst>
              <a:ext uri="{FF2B5EF4-FFF2-40B4-BE49-F238E27FC236}">
                <a16:creationId xmlns:a16="http://schemas.microsoft.com/office/drawing/2014/main" id="{35852093-4ABD-4186-9CBF-2984ACED47FC}"/>
              </a:ext>
            </a:extLst>
          </p:cNvPr>
          <p:cNvSpPr txBox="1"/>
          <p:nvPr/>
        </p:nvSpPr>
        <p:spPr>
          <a:xfrm>
            <a:off x="718134" y="713370"/>
            <a:ext cx="10734710" cy="1200329"/>
          </a:xfrm>
          <a:prstGeom prst="rect">
            <a:avLst/>
          </a:prstGeom>
          <a:noFill/>
        </p:spPr>
        <p:txBody>
          <a:bodyPr wrap="square" rtlCol="0">
            <a:spAutoFit/>
          </a:bodyPr>
          <a:lstStyle/>
          <a:p>
            <a:r>
              <a:rPr lang="en-US" sz="2400" dirty="0">
                <a:solidFill>
                  <a:srgbClr val="0070C0"/>
                </a:solidFill>
                <a:latin typeface="Century Gothic" panose="020B0502020202020204" pitchFamily="34" charset="0"/>
              </a:rPr>
              <a:t>The new course will be blank. Click the gear wheel, and from the drop-down menu click </a:t>
            </a:r>
            <a:r>
              <a:rPr lang="en-US" sz="2400" b="1" dirty="0">
                <a:solidFill>
                  <a:srgbClr val="0070C0"/>
                </a:solidFill>
                <a:latin typeface="Century Gothic" panose="020B0502020202020204" pitchFamily="34" charset="0"/>
              </a:rPr>
              <a:t>Edit settings</a:t>
            </a:r>
            <a:r>
              <a:rPr lang="en-US" sz="2400" dirty="0">
                <a:solidFill>
                  <a:srgbClr val="0070C0"/>
                </a:solidFill>
                <a:latin typeface="Century Gothic" panose="020B0502020202020204" pitchFamily="34" charset="0"/>
              </a:rPr>
              <a:t> to set up the basic parameters of your course.</a:t>
            </a:r>
          </a:p>
        </p:txBody>
      </p:sp>
      <p:sp>
        <p:nvSpPr>
          <p:cNvPr id="4" name="Rectangle 3">
            <a:extLst>
              <a:ext uri="{FF2B5EF4-FFF2-40B4-BE49-F238E27FC236}">
                <a16:creationId xmlns:a16="http://schemas.microsoft.com/office/drawing/2014/main" id="{9DF257D1-A0AF-AEEB-F609-2C24FC5CABDF}"/>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6CF1DB7-F69C-5640-4796-B19EA04224A0}"/>
              </a:ext>
            </a:extLst>
          </p:cNvPr>
          <p:cNvSpPr/>
          <p:nvPr/>
        </p:nvSpPr>
        <p:spPr>
          <a:xfrm>
            <a:off x="3520964" y="2903202"/>
            <a:ext cx="672664" cy="39704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25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518F76-5966-4886-B248-7BBFD6D36C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4410" y="1098963"/>
            <a:ext cx="5914530" cy="474359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5AB81D03-80A7-4390-BB16-D63841A1DA20}"/>
              </a:ext>
            </a:extLst>
          </p:cNvPr>
          <p:cNvSpPr>
            <a:spLocks noGrp="1"/>
          </p:cNvSpPr>
          <p:nvPr>
            <p:ph type="sldNum" sz="quarter" idx="12"/>
          </p:nvPr>
        </p:nvSpPr>
        <p:spPr/>
        <p:txBody>
          <a:bodyPr/>
          <a:lstStyle/>
          <a:p>
            <a:fld id="{8C5345CB-08B2-4C0F-BE86-052F0BDBC496}" type="slidenum">
              <a:rPr lang="en-US" smtClean="0"/>
              <a:t>9</a:t>
            </a:fld>
            <a:endParaRPr lang="en-US" dirty="0"/>
          </a:p>
        </p:txBody>
      </p:sp>
      <p:sp>
        <p:nvSpPr>
          <p:cNvPr id="7" name="Rectangle 6">
            <a:extLst>
              <a:ext uri="{FF2B5EF4-FFF2-40B4-BE49-F238E27FC236}">
                <a16:creationId xmlns:a16="http://schemas.microsoft.com/office/drawing/2014/main" id="{0FA5866B-765B-496C-8A30-832C5D015E10}"/>
              </a:ext>
            </a:extLst>
          </p:cNvPr>
          <p:cNvSpPr/>
          <p:nvPr/>
        </p:nvSpPr>
        <p:spPr>
          <a:xfrm>
            <a:off x="443060" y="2455099"/>
            <a:ext cx="5260156" cy="1015663"/>
          </a:xfrm>
          <a:prstGeom prst="rect">
            <a:avLst/>
          </a:prstGeom>
        </p:spPr>
        <p:txBody>
          <a:bodyPr wrap="square">
            <a:spAutoFit/>
          </a:bodyPr>
          <a:lstStyle/>
          <a:p>
            <a:pPr lvl="0"/>
            <a:r>
              <a:rPr lang="en-US" sz="2000" dirty="0">
                <a:solidFill>
                  <a:srgbClr val="0070C0"/>
                </a:solidFill>
                <a:latin typeface="Century Gothic" panose="020B0502020202020204" pitchFamily="34" charset="0"/>
              </a:rPr>
              <a:t>It is in the </a:t>
            </a:r>
            <a:r>
              <a:rPr lang="en-US" sz="2000" b="1" dirty="0">
                <a:solidFill>
                  <a:srgbClr val="0070C0"/>
                </a:solidFill>
                <a:latin typeface="Century Gothic" panose="020B0502020202020204" pitchFamily="34" charset="0"/>
              </a:rPr>
              <a:t>Settings</a:t>
            </a:r>
            <a:r>
              <a:rPr lang="en-US" sz="2000" dirty="0">
                <a:solidFill>
                  <a:srgbClr val="0070C0"/>
                </a:solidFill>
                <a:latin typeface="Century Gothic" panose="020B0502020202020204" pitchFamily="34" charset="0"/>
              </a:rPr>
              <a:t> tab that you will later be able to make your course visible to students. </a:t>
            </a:r>
          </a:p>
        </p:txBody>
      </p:sp>
      <p:sp>
        <p:nvSpPr>
          <p:cNvPr id="2" name="Rectangle 1">
            <a:extLst>
              <a:ext uri="{FF2B5EF4-FFF2-40B4-BE49-F238E27FC236}">
                <a16:creationId xmlns:a16="http://schemas.microsoft.com/office/drawing/2014/main" id="{8BA42DCE-D27F-5795-4B15-083CF09CA9D3}"/>
              </a:ext>
            </a:extLst>
          </p:cNvPr>
          <p:cNvSpPr/>
          <p:nvPr/>
        </p:nvSpPr>
        <p:spPr>
          <a:xfrm>
            <a:off x="0" y="0"/>
            <a:ext cx="12192000" cy="6858000"/>
          </a:xfrm>
          <a:prstGeom prst="rect">
            <a:avLst/>
          </a:prstGeom>
          <a:noFill/>
          <a:ln w="152400">
            <a:solidFill>
              <a:srgbClr val="056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BE76B19-2215-5C6E-A830-B785CCF65755}"/>
              </a:ext>
            </a:extLst>
          </p:cNvPr>
          <p:cNvSpPr/>
          <p:nvPr/>
        </p:nvSpPr>
        <p:spPr>
          <a:xfrm>
            <a:off x="6216869" y="4463991"/>
            <a:ext cx="1939159" cy="623015"/>
          </a:xfrm>
          <a:prstGeom prst="round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856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7091</TotalTime>
  <Words>2007</Words>
  <Application>Microsoft Office PowerPoint</Application>
  <PresentationFormat>Widescreen</PresentationFormat>
  <Paragraphs>160</Paragraphs>
  <Slides>33</Slides>
  <Notes>1</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Basic Moodle Setup and Use For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Moodle for Teachers</dc:title>
  <dc:creator>Jordan Glass</dc:creator>
  <cp:lastModifiedBy>Jordan Glass</cp:lastModifiedBy>
  <cp:revision>97</cp:revision>
  <dcterms:created xsi:type="dcterms:W3CDTF">2022-08-04T13:45:41Z</dcterms:created>
  <dcterms:modified xsi:type="dcterms:W3CDTF">2023-08-25T14:56:36Z</dcterms:modified>
</cp:coreProperties>
</file>