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9" r:id="rId24"/>
    <p:sldId id="281" r:id="rId25"/>
    <p:sldId id="280" r:id="rId26"/>
    <p:sldId id="283" r:id="rId27"/>
    <p:sldId id="284" r:id="rId28"/>
    <p:sldId id="285" r:id="rId29"/>
    <p:sldId id="286" r:id="rId30"/>
    <p:sldId id="287" r:id="rId31"/>
    <p:sldId id="302" r:id="rId32"/>
    <p:sldId id="288" r:id="rId33"/>
    <p:sldId id="303" r:id="rId34"/>
    <p:sldId id="304" r:id="rId35"/>
    <p:sldId id="289" r:id="rId36"/>
    <p:sldId id="305" r:id="rId37"/>
    <p:sldId id="290" r:id="rId38"/>
    <p:sldId id="295" r:id="rId39"/>
    <p:sldId id="300"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F3"/>
    <a:srgbClr val="0132CF"/>
    <a:srgbClr val="F3F4FF"/>
    <a:srgbClr val="09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1904D-FDE4-43F5-89AC-E6024309483B}" v="102" dt="2023-08-11T12:30:59.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1" autoAdjust="0"/>
    <p:restoredTop sz="94660"/>
  </p:normalViewPr>
  <p:slideViewPr>
    <p:cSldViewPr snapToGrid="0">
      <p:cViewPr varScale="1">
        <p:scale>
          <a:sx n="73" d="100"/>
          <a:sy n="73" d="100"/>
        </p:scale>
        <p:origin x="17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DFEB8-417E-42D0-B77C-62A4D1D72580}"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81B91-1824-4FCA-8D84-C55999425A81}" type="slidenum">
              <a:rPr lang="en-US" smtClean="0"/>
              <a:t>‹#›</a:t>
            </a:fld>
            <a:endParaRPr lang="en-US"/>
          </a:p>
        </p:txBody>
      </p:sp>
    </p:spTree>
    <p:extLst>
      <p:ext uri="{BB962C8B-B14F-4D97-AF65-F5344CB8AC3E}">
        <p14:creationId xmlns:p14="http://schemas.microsoft.com/office/powerpoint/2010/main" val="226074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420E-80AE-4CDF-B411-EE216A4172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C8D2D1-AF29-4BEA-B976-102942206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E94829-BC7D-4CCE-ACDC-0AA6C4DDDA50}"/>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5" name="Footer Placeholder 4">
            <a:extLst>
              <a:ext uri="{FF2B5EF4-FFF2-40B4-BE49-F238E27FC236}">
                <a16:creationId xmlns:a16="http://schemas.microsoft.com/office/drawing/2014/main" id="{52413B05-40C1-40AA-B7D4-90F4DA61B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FE079-92B0-4AB8-9D9E-78FAB2FDDEE1}"/>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366061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88BB-9456-4EBD-8FDE-CD1E3B1A9D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A2D1A8-C84F-4FDE-8975-3139D9D418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D52A1-2B74-479B-AB3F-FEFF6898D683}"/>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5" name="Footer Placeholder 4">
            <a:extLst>
              <a:ext uri="{FF2B5EF4-FFF2-40B4-BE49-F238E27FC236}">
                <a16:creationId xmlns:a16="http://schemas.microsoft.com/office/drawing/2014/main" id="{5DB79288-0F3D-48E9-8C49-AC3517D36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47D94-D8D0-460D-B0AE-D92F708708D9}"/>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22538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EC694E-A1CB-419D-BE10-A72554D17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51272-EA27-4A3B-8C77-39CA72BD7A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C42A7-3813-4F31-A646-B2E0A54165A9}"/>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5" name="Footer Placeholder 4">
            <a:extLst>
              <a:ext uri="{FF2B5EF4-FFF2-40B4-BE49-F238E27FC236}">
                <a16:creationId xmlns:a16="http://schemas.microsoft.com/office/drawing/2014/main" id="{2DB815F2-79CD-44AE-8F05-FFFF8A9DB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D3FD4-09A9-4EE4-BF28-F1AB9C878781}"/>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190425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E198-750E-492C-B026-E80ADAA3A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07432-B2AB-4D64-A0C2-D45BB1562D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73B30-618D-4C97-8768-0D98DDF26FB9}"/>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5" name="Footer Placeholder 4">
            <a:extLst>
              <a:ext uri="{FF2B5EF4-FFF2-40B4-BE49-F238E27FC236}">
                <a16:creationId xmlns:a16="http://schemas.microsoft.com/office/drawing/2014/main" id="{AE763209-0FCB-45F0-869D-DBC7F31E6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D413D-E409-4095-8B18-BCD3F08FC10C}"/>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424145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6E88-F5FE-4B2C-9E22-2B30533A07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CB147E-D5ED-478D-9E21-3D7A8338C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B53A61-A4BC-41A8-BED3-CAB7D5D4DF5F}"/>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5" name="Footer Placeholder 4">
            <a:extLst>
              <a:ext uri="{FF2B5EF4-FFF2-40B4-BE49-F238E27FC236}">
                <a16:creationId xmlns:a16="http://schemas.microsoft.com/office/drawing/2014/main" id="{602BFFE6-7AB7-4607-A683-B900F3278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2F26C-0989-4301-898E-AD73A84DFE14}"/>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240377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C0C8-4B9D-43F6-9E99-52C25FF76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78A0D-8A98-4B05-991E-90B770693B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3329F1-F7E8-4CBA-8080-20D1866E4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973CA8-F840-479F-9358-809497EBD7AC}"/>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6" name="Footer Placeholder 5">
            <a:extLst>
              <a:ext uri="{FF2B5EF4-FFF2-40B4-BE49-F238E27FC236}">
                <a16:creationId xmlns:a16="http://schemas.microsoft.com/office/drawing/2014/main" id="{B56C6282-8835-41B0-8203-E134A65CD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F2472-6016-45F6-A2D0-69CBE18AE826}"/>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299614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EFEE-50F2-475D-934B-461B086EC4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D2ED16-7CC2-4F89-B296-FB548B831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AFA1B2-72A7-45BD-8F3E-9CEE2712DB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5E9CDC-4877-4DF3-A11D-5149CA882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A20EA3-A29A-4C06-9319-AE04926A79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B50B7A-1CE4-4DEF-A5CC-DA901270C9B3}"/>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8" name="Footer Placeholder 7">
            <a:extLst>
              <a:ext uri="{FF2B5EF4-FFF2-40B4-BE49-F238E27FC236}">
                <a16:creationId xmlns:a16="http://schemas.microsoft.com/office/drawing/2014/main" id="{9DA4FC4D-16C9-4372-A028-DDF22AACEF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FE5554-1EFF-45A1-B2D5-58A43E69F6F2}"/>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227701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FC8B0-07FB-4FD1-9306-F03E11C56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584177-3355-47DD-96D1-A9554129F5A4}"/>
              </a:ext>
            </a:extLst>
          </p:cNvPr>
          <p:cNvSpPr>
            <a:spLocks noGrp="1"/>
          </p:cNvSpPr>
          <p:nvPr>
            <p:ph type="dt" sz="half" idx="10"/>
          </p:nvPr>
        </p:nvSpPr>
        <p:spPr>
          <a:xfrm>
            <a:off x="0" y="6492875"/>
            <a:ext cx="2743200" cy="365125"/>
          </a:xfrm>
        </p:spPr>
        <p:txBody>
          <a:bodyPr/>
          <a:lstStyle/>
          <a:p>
            <a:fld id="{42A34353-1975-4B5C-B8A2-F875BAE13B26}" type="datetimeFigureOut">
              <a:rPr lang="en-US" smtClean="0"/>
              <a:t>8/25/2023</a:t>
            </a:fld>
            <a:endParaRPr lang="en-US"/>
          </a:p>
        </p:txBody>
      </p:sp>
      <p:sp>
        <p:nvSpPr>
          <p:cNvPr id="4" name="Footer Placeholder 3">
            <a:extLst>
              <a:ext uri="{FF2B5EF4-FFF2-40B4-BE49-F238E27FC236}">
                <a16:creationId xmlns:a16="http://schemas.microsoft.com/office/drawing/2014/main" id="{27F717C6-BD87-4B47-B4F1-7DAB05D8A731}"/>
              </a:ext>
            </a:extLst>
          </p:cNvPr>
          <p:cNvSpPr>
            <a:spLocks noGrp="1"/>
          </p:cNvSpPr>
          <p:nvPr>
            <p:ph type="ftr" sz="quarter" idx="11"/>
          </p:nvPr>
        </p:nvSpPr>
        <p:spPr>
          <a:xfrm>
            <a:off x="4038600" y="6492875"/>
            <a:ext cx="4114800" cy="365125"/>
          </a:xfrm>
        </p:spPr>
        <p:txBody>
          <a:bodyPr/>
          <a:lstStyle/>
          <a:p>
            <a:endParaRPr lang="en-US" dirty="0"/>
          </a:p>
        </p:txBody>
      </p:sp>
      <p:sp>
        <p:nvSpPr>
          <p:cNvPr id="5" name="Slide Number Placeholder 4">
            <a:extLst>
              <a:ext uri="{FF2B5EF4-FFF2-40B4-BE49-F238E27FC236}">
                <a16:creationId xmlns:a16="http://schemas.microsoft.com/office/drawing/2014/main" id="{B02BC982-5486-44A0-BAE6-0FA50531E745}"/>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25623999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952C3-5FF0-4FB9-9544-CD7A78434458}"/>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3" name="Footer Placeholder 2">
            <a:extLst>
              <a:ext uri="{FF2B5EF4-FFF2-40B4-BE49-F238E27FC236}">
                <a16:creationId xmlns:a16="http://schemas.microsoft.com/office/drawing/2014/main" id="{4F8BB430-AEEF-4011-B431-E5048B3A21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88C71-F13A-47C8-9F68-7C8A5529C338}"/>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86612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AB14-D7C4-44E2-B6DD-08B0FB1B6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3ABE54-61FB-4A69-B785-0F5AEDCAE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45682C-5EC5-4474-BB78-CC666E92D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91FB0B-C4A7-4EBB-9E55-1A581ED36861}"/>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6" name="Footer Placeholder 5">
            <a:extLst>
              <a:ext uri="{FF2B5EF4-FFF2-40B4-BE49-F238E27FC236}">
                <a16:creationId xmlns:a16="http://schemas.microsoft.com/office/drawing/2014/main" id="{E967A2F5-0A95-436B-8AB4-5894F63AB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EAE89-4DD3-4262-965C-C333089C9853}"/>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274049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FC5D-C870-4893-B484-E4B745401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149B20-5D00-4ABE-B61C-D0738D07A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E7E3D0-6D9E-4405-8CC0-D2975CA71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E4036A-6A47-48FE-903F-B1A8D4B9A728}"/>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6" name="Footer Placeholder 5">
            <a:extLst>
              <a:ext uri="{FF2B5EF4-FFF2-40B4-BE49-F238E27FC236}">
                <a16:creationId xmlns:a16="http://schemas.microsoft.com/office/drawing/2014/main" id="{2E279A22-8B10-4D66-8AE2-47E47C669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EE3B5-9C85-487F-ACC7-E460E2651D1E}"/>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360658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3">
            <a:alpha val="71765"/>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13636-4E20-4DE9-BDA3-05277ADBE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0E984D-DF51-4833-A498-3459EFAB5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2A198-8FF0-4D62-B0B4-405313EB6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34353-1975-4B5C-B8A2-F875BAE13B26}" type="datetimeFigureOut">
              <a:rPr lang="en-US" smtClean="0"/>
              <a:t>8/25/2023</a:t>
            </a:fld>
            <a:endParaRPr lang="en-US"/>
          </a:p>
        </p:txBody>
      </p:sp>
      <p:sp>
        <p:nvSpPr>
          <p:cNvPr id="5" name="Footer Placeholder 4">
            <a:extLst>
              <a:ext uri="{FF2B5EF4-FFF2-40B4-BE49-F238E27FC236}">
                <a16:creationId xmlns:a16="http://schemas.microsoft.com/office/drawing/2014/main" id="{79603CD9-26D9-4FE3-9724-2F2A715415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BC19B0-5130-49E2-9A61-C31302DCC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345CB-08B2-4C0F-BE86-052F0BDBC496}" type="slidenum">
              <a:rPr lang="en-US" smtClean="0"/>
              <a:t>‹#›</a:t>
            </a:fld>
            <a:endParaRPr lang="en-US"/>
          </a:p>
        </p:txBody>
      </p:sp>
    </p:spTree>
    <p:extLst>
      <p:ext uri="{BB962C8B-B14F-4D97-AF65-F5344CB8AC3E}">
        <p14:creationId xmlns:p14="http://schemas.microsoft.com/office/powerpoint/2010/main" val="3051992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2.png"/><Relationship Id="rId7" Type="http://schemas.openxmlformats.org/officeDocument/2006/relationships/slide" Target="slide36.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slide" Target="slide30.xml"/><Relationship Id="rId5" Type="http://schemas.openxmlformats.org/officeDocument/2006/relationships/slide" Target="slide14.xml"/><Relationship Id="rId4" Type="http://schemas.openxmlformats.org/officeDocument/2006/relationships/slide" Target="slide2.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docs.moodle.org/dev/Quiz_report_statistics" TargetMode="External"/><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docs.moodle.org/311/en/Export_questions" TargetMode="External"/><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B0B388-7C34-4562-BB8F-339E1025CC08}"/>
              </a:ext>
            </a:extLst>
          </p:cNvPr>
          <p:cNvSpPr/>
          <p:nvPr/>
        </p:nvSpPr>
        <p:spPr>
          <a:xfrm>
            <a:off x="0" y="0"/>
            <a:ext cx="12192000" cy="6871041"/>
          </a:xfrm>
          <a:prstGeom prst="rect">
            <a:avLst/>
          </a:prstGeom>
          <a:solidFill>
            <a:schemeClr val="accent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s://www.destinationuniversites.ca/wp-content/uploads/college-champlain-lennoxville.png">
            <a:extLst>
              <a:ext uri="{FF2B5EF4-FFF2-40B4-BE49-F238E27FC236}">
                <a16:creationId xmlns:a16="http://schemas.microsoft.com/office/drawing/2014/main" id="{A8FF8F3F-EC12-40A2-9E7D-F7C412B1A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019" y="6114709"/>
            <a:ext cx="2069961" cy="7563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ED65800-A6C1-404B-AC4F-49899E773560}"/>
              </a:ext>
            </a:extLst>
          </p:cNvPr>
          <p:cNvSpPr>
            <a:spLocks noGrp="1"/>
          </p:cNvSpPr>
          <p:nvPr>
            <p:ph type="title"/>
          </p:nvPr>
        </p:nvSpPr>
        <p:spPr>
          <a:xfrm>
            <a:off x="3193309" y="660949"/>
            <a:ext cx="8448160" cy="1791746"/>
          </a:xfrm>
        </p:spPr>
        <p:txBody>
          <a:bodyPr>
            <a:noAutofit/>
          </a:bodyPr>
          <a:lstStyle/>
          <a:p>
            <a:pPr algn="ctr"/>
            <a:r>
              <a:rPr lang="en-US" sz="5400" dirty="0">
                <a:solidFill>
                  <a:srgbClr val="FFFFFF"/>
                </a:solidFill>
                <a:latin typeface="Century Gothic" panose="020B0502020202020204" pitchFamily="34" charset="0"/>
              </a:rPr>
              <a:t>Basic Introduction to Moodle Quizzes and the Question Bank</a:t>
            </a:r>
            <a:endParaRPr lang="en-US" sz="5400" dirty="0">
              <a:latin typeface="Century Gothic" panose="020B0502020202020204" pitchFamily="34" charset="0"/>
            </a:endParaRPr>
          </a:p>
        </p:txBody>
      </p:sp>
      <p:sp>
        <p:nvSpPr>
          <p:cNvPr id="8" name="TextBox 7">
            <a:extLst>
              <a:ext uri="{FF2B5EF4-FFF2-40B4-BE49-F238E27FC236}">
                <a16:creationId xmlns:a16="http://schemas.microsoft.com/office/drawing/2014/main" id="{CA91F25A-AD24-4E1B-B246-74410CAD32D7}"/>
              </a:ext>
            </a:extLst>
          </p:cNvPr>
          <p:cNvSpPr txBox="1"/>
          <p:nvPr/>
        </p:nvSpPr>
        <p:spPr>
          <a:xfrm>
            <a:off x="1038985" y="3170629"/>
            <a:ext cx="10114027" cy="1938992"/>
          </a:xfrm>
          <a:prstGeom prst="rect">
            <a:avLst/>
          </a:prstGeom>
          <a:noFill/>
        </p:spPr>
        <p:txBody>
          <a:bodyPr wrap="square" rtlCol="0">
            <a:spAutoFit/>
          </a:bodyPr>
          <a:lstStyle/>
          <a:p>
            <a:r>
              <a:rPr lang="en-US" sz="2400" dirty="0">
                <a:solidFill>
                  <a:srgbClr val="CCFFFF"/>
                </a:solidFill>
                <a:latin typeface="Century Gothic" panose="020B0502020202020204" pitchFamily="34" charset="0"/>
              </a:rPr>
              <a:t>1. </a:t>
            </a:r>
            <a:r>
              <a:rPr lang="en-US" sz="2400" dirty="0">
                <a:solidFill>
                  <a:srgbClr val="CCFFFF"/>
                </a:solidFill>
                <a:latin typeface="Century Gothic" panose="020B0502020202020204" pitchFamily="34" charset="0"/>
                <a:hlinkClick r:id="rId4" action="ppaction://hlinksldjump">
                  <a:extLst>
                    <a:ext uri="{A12FA001-AC4F-418D-AE19-62706E023703}">
                      <ahyp:hlinkClr xmlns:ahyp="http://schemas.microsoft.com/office/drawing/2018/hyperlinkcolor" val="tx"/>
                    </a:ext>
                  </a:extLst>
                </a:hlinkClick>
              </a:rPr>
              <a:t>Creating a Quiz</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2. </a:t>
            </a:r>
            <a:r>
              <a:rPr lang="en-US" sz="2400" dirty="0">
                <a:solidFill>
                  <a:srgbClr val="CCFFFF"/>
                </a:solidFill>
                <a:latin typeface="Century Gothic" panose="020B0502020202020204" pitchFamily="34" charset="0"/>
                <a:hlinkClick r:id="rId5" action="ppaction://hlinksldjump">
                  <a:extLst>
                    <a:ext uri="{A12FA001-AC4F-418D-AE19-62706E023703}">
                      <ahyp:hlinkClr xmlns:ahyp="http://schemas.microsoft.com/office/drawing/2018/hyperlinkcolor" val="tx"/>
                    </a:ext>
                  </a:extLst>
                </a:hlinkClick>
              </a:rPr>
              <a:t>Adding Quiz Questions</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3. </a:t>
            </a:r>
            <a:r>
              <a:rPr lang="en-US" sz="2400" dirty="0">
                <a:solidFill>
                  <a:srgbClr val="CCFFFF"/>
                </a:solidFill>
                <a:latin typeface="Century Gothic" panose="020B0502020202020204" pitchFamily="34" charset="0"/>
                <a:hlinkClick r:id="rId6" action="ppaction://hlinksldjump">
                  <a:extLst>
                    <a:ext uri="{A12FA001-AC4F-418D-AE19-62706E023703}">
                      <ahyp:hlinkClr xmlns:ahyp="http://schemas.microsoft.com/office/drawing/2018/hyperlinkcolor" val="tx"/>
                    </a:ext>
                  </a:extLst>
                </a:hlinkClick>
              </a:rPr>
              <a:t>The Question Bank and Categories</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4. </a:t>
            </a:r>
            <a:r>
              <a:rPr lang="en-US" sz="2400" dirty="0">
                <a:solidFill>
                  <a:srgbClr val="CCFFFF"/>
                </a:solidFill>
                <a:latin typeface="Century Gothic" panose="020B0502020202020204" pitchFamily="34" charset="0"/>
                <a:hlinkClick r:id="rId7" action="ppaction://hlinksldjump">
                  <a:extLst>
                    <a:ext uri="{A12FA001-AC4F-418D-AE19-62706E023703}">
                      <ahyp:hlinkClr xmlns:ahyp="http://schemas.microsoft.com/office/drawing/2018/hyperlinkcolor" val="tx"/>
                    </a:ext>
                  </a:extLst>
                </a:hlinkClick>
              </a:rPr>
              <a:t>Importing and Exporting Questions</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5. </a:t>
            </a:r>
            <a:r>
              <a:rPr lang="en-US" sz="2400" dirty="0">
                <a:solidFill>
                  <a:srgbClr val="CCFFFF"/>
                </a:solidFill>
                <a:latin typeface="Century Gothic" panose="020B0502020202020204" pitchFamily="34" charset="0"/>
                <a:hlinkClick r:id="rId8" action="ppaction://hlinksldjump">
                  <a:extLst>
                    <a:ext uri="{A12FA001-AC4F-418D-AE19-62706E023703}">
                      <ahyp:hlinkClr xmlns:ahyp="http://schemas.microsoft.com/office/drawing/2018/hyperlinkcolor" val="tx"/>
                    </a:ext>
                  </a:extLst>
                </a:hlinkClick>
              </a:rPr>
              <a:t>Changing Quiz or Assignment Settings for a Single Student</a:t>
            </a:r>
            <a:endParaRPr lang="en-US" sz="2400" dirty="0">
              <a:solidFill>
                <a:srgbClr val="CCFFFF"/>
              </a:solidFill>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73BF9573-256F-42C9-A485-A8224E6FEDA8}"/>
              </a:ext>
            </a:extLst>
          </p:cNvPr>
          <p:cNvSpPr>
            <a:spLocks noGrp="1"/>
          </p:cNvSpPr>
          <p:nvPr>
            <p:ph type="sldNum" sz="quarter" idx="12"/>
          </p:nvPr>
        </p:nvSpPr>
        <p:spPr/>
        <p:txBody>
          <a:bodyPr/>
          <a:lstStyle/>
          <a:p>
            <a:fld id="{8C5345CB-08B2-4C0F-BE86-052F0BDBC496}" type="slidenum">
              <a:rPr lang="en-US" smtClean="0"/>
              <a:t>1</a:t>
            </a:fld>
            <a:endParaRPr lang="en-US"/>
          </a:p>
        </p:txBody>
      </p:sp>
      <p:pic>
        <p:nvPicPr>
          <p:cNvPr id="7" name="Picture 6">
            <a:extLst>
              <a:ext uri="{FF2B5EF4-FFF2-40B4-BE49-F238E27FC236}">
                <a16:creationId xmlns:a16="http://schemas.microsoft.com/office/drawing/2014/main" id="{477955E0-4719-4CDF-AF7F-36B5696A07C7}"/>
              </a:ext>
            </a:extLst>
          </p:cNvPr>
          <p:cNvPicPr>
            <a:picLocks noChangeAspect="1"/>
          </p:cNvPicPr>
          <p:nvPr/>
        </p:nvPicPr>
        <p:blipFill>
          <a:blip r:embed="rId9"/>
          <a:stretch>
            <a:fillRect/>
          </a:stretch>
        </p:blipFill>
        <p:spPr>
          <a:xfrm>
            <a:off x="418328" y="405868"/>
            <a:ext cx="2488856" cy="1791746"/>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9486051F-F94F-C4CC-66BE-AAFDB5A30D64}"/>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43FDB3-E9C1-AE14-F476-5127A235403C}"/>
              </a:ext>
            </a:extLst>
          </p:cNvPr>
          <p:cNvSpPr txBox="1"/>
          <p:nvPr/>
        </p:nvSpPr>
        <p:spPr>
          <a:xfrm>
            <a:off x="3008376" y="5429812"/>
            <a:ext cx="6175248" cy="646331"/>
          </a:xfrm>
          <a:prstGeom prst="rect">
            <a:avLst/>
          </a:prstGeom>
          <a:noFill/>
        </p:spPr>
        <p:txBody>
          <a:bodyPr wrap="square">
            <a:spAutoFit/>
          </a:bodyPr>
          <a:lstStyle/>
          <a:p>
            <a:pPr algn="ctr"/>
            <a:r>
              <a:rPr lang="en-US" sz="1800" dirty="0">
                <a:solidFill>
                  <a:srgbClr val="CCFFFF"/>
                </a:solidFill>
                <a:latin typeface="Century Gothic" panose="020B0502020202020204" pitchFamily="34" charset="0"/>
              </a:rPr>
              <a:t>Fall 2022</a:t>
            </a:r>
          </a:p>
          <a:p>
            <a:pPr algn="ctr"/>
            <a:r>
              <a:rPr lang="en-US" dirty="0">
                <a:solidFill>
                  <a:srgbClr val="CCFFFF"/>
                </a:solidFill>
                <a:latin typeface="Century Gothic" panose="020B0502020202020204" pitchFamily="34" charset="0"/>
              </a:rPr>
              <a:t>Updated Fall 2023</a:t>
            </a:r>
          </a:p>
        </p:txBody>
      </p:sp>
    </p:spTree>
    <p:extLst>
      <p:ext uri="{BB962C8B-B14F-4D97-AF65-F5344CB8AC3E}">
        <p14:creationId xmlns:p14="http://schemas.microsoft.com/office/powerpoint/2010/main" val="185307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10</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617838" y="431163"/>
            <a:ext cx="11170507" cy="3893374"/>
          </a:xfrm>
          <a:prstGeom prst="rect">
            <a:avLst/>
          </a:prstGeom>
          <a:noFill/>
        </p:spPr>
        <p:txBody>
          <a:bodyPr wrap="square" rtlCol="0">
            <a:spAutoFit/>
          </a:bodyPr>
          <a:lstStyle/>
          <a:p>
            <a:r>
              <a:rPr lang="en-US" sz="1900" b="1" dirty="0">
                <a:solidFill>
                  <a:srgbClr val="0070C0"/>
                </a:solidFill>
                <a:latin typeface="Century Gothic" panose="020B0502020202020204" pitchFamily="34" charset="0"/>
              </a:rPr>
              <a:t>Question </a:t>
            </a:r>
            <a:r>
              <a:rPr lang="en-US" sz="1900" b="1" dirty="0" err="1">
                <a:solidFill>
                  <a:srgbClr val="0070C0"/>
                </a:solidFill>
                <a:latin typeface="Century Gothic" panose="020B0502020202020204" pitchFamily="34" charset="0"/>
              </a:rPr>
              <a:t>Behaviour</a:t>
            </a:r>
            <a:endParaRPr lang="en-US" sz="1900" b="1" dirty="0">
              <a:solidFill>
                <a:srgbClr val="0070C0"/>
              </a:solidFill>
              <a:latin typeface="Century Gothic" panose="020B0502020202020204" pitchFamily="34" charset="0"/>
            </a:endParaRPr>
          </a:p>
          <a:p>
            <a:endParaRPr lang="en-US" sz="1900" dirty="0">
              <a:solidFill>
                <a:srgbClr val="0070C0"/>
              </a:solidFill>
              <a:latin typeface="Century Gothic" panose="020B0502020202020204" pitchFamily="34" charset="0"/>
            </a:endParaRPr>
          </a:p>
          <a:p>
            <a:r>
              <a:rPr lang="en-US" sz="1900" dirty="0">
                <a:solidFill>
                  <a:srgbClr val="0070C0"/>
                </a:solidFill>
                <a:latin typeface="Century Gothic" panose="020B0502020202020204" pitchFamily="34" charset="0"/>
              </a:rPr>
              <a:t>There are various options that affect how students interact with the questions. Put your cursor over the question mark icons      to see more information.</a:t>
            </a:r>
          </a:p>
          <a:p>
            <a:endParaRPr lang="en-US" sz="1900" dirty="0">
              <a:solidFill>
                <a:srgbClr val="0070C0"/>
              </a:solidFill>
              <a:latin typeface="Century Gothic" panose="020B0502020202020204" pitchFamily="34" charset="0"/>
            </a:endParaRPr>
          </a:p>
          <a:p>
            <a:r>
              <a:rPr lang="en-US" sz="1900" dirty="0">
                <a:solidFill>
                  <a:srgbClr val="0070C0"/>
                </a:solidFill>
                <a:latin typeface="Century Gothic" panose="020B0502020202020204" pitchFamily="34" charset="0"/>
              </a:rPr>
              <a:t>You can choose for students to all receive questions in the same order, or you can choose for the questions to be shuffled.</a:t>
            </a:r>
          </a:p>
          <a:p>
            <a:endParaRPr lang="en-US" sz="1900" dirty="0">
              <a:solidFill>
                <a:srgbClr val="0070C0"/>
              </a:solidFill>
              <a:latin typeface="Century Gothic" panose="020B0502020202020204" pitchFamily="34" charset="0"/>
            </a:endParaRPr>
          </a:p>
          <a:p>
            <a:r>
              <a:rPr lang="en-US" sz="1900" dirty="0">
                <a:solidFill>
                  <a:srgbClr val="0070C0"/>
                </a:solidFill>
                <a:latin typeface="Century Gothic" panose="020B0502020202020204" pitchFamily="34" charset="0"/>
              </a:rPr>
              <a:t>You can also determine when students receive feedback. If students have one chance to write the entire quiz, the feedback would usually be deferred until sometime after the student (or after everyone) has submitted the quiz. If students are able to retry a question after selecting an incorrect answer, then the setting can be changed to allow students to see immediately when an answer is incorrect; and students might sometimes be given a hint.</a:t>
            </a:r>
          </a:p>
        </p:txBody>
      </p:sp>
      <p:pic>
        <p:nvPicPr>
          <p:cNvPr id="10" name="Picture 9">
            <a:extLst>
              <a:ext uri="{FF2B5EF4-FFF2-40B4-BE49-F238E27FC236}">
                <a16:creationId xmlns:a16="http://schemas.microsoft.com/office/drawing/2014/main" id="{BA3805E5-D437-4F60-9BE9-048D91F40A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07234" y="4480150"/>
            <a:ext cx="6177532" cy="2150642"/>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2F9AF975-E938-4881-AF09-4A954DF52B00}"/>
              </a:ext>
            </a:extLst>
          </p:cNvPr>
          <p:cNvPicPr>
            <a:picLocks noChangeAspect="1"/>
          </p:cNvPicPr>
          <p:nvPr/>
        </p:nvPicPr>
        <p:blipFill>
          <a:blip r:embed="rId3"/>
          <a:stretch>
            <a:fillRect/>
          </a:stretch>
        </p:blipFill>
        <p:spPr>
          <a:xfrm>
            <a:off x="4138754" y="1410964"/>
            <a:ext cx="222802" cy="211661"/>
          </a:xfrm>
          <a:prstGeom prst="rect">
            <a:avLst/>
          </a:prstGeom>
        </p:spPr>
      </p:pic>
      <p:sp>
        <p:nvSpPr>
          <p:cNvPr id="2" name="Rectangle 1">
            <a:extLst>
              <a:ext uri="{FF2B5EF4-FFF2-40B4-BE49-F238E27FC236}">
                <a16:creationId xmlns:a16="http://schemas.microsoft.com/office/drawing/2014/main" id="{A08E66BB-D9E8-8645-A04C-24FFFF625ACE}"/>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5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11</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10746" y="304397"/>
            <a:ext cx="5099222" cy="6186309"/>
          </a:xfrm>
          <a:prstGeom prst="rect">
            <a:avLst/>
          </a:prstGeom>
          <a:noFill/>
        </p:spPr>
        <p:txBody>
          <a:bodyPr wrap="square" rtlCol="0">
            <a:spAutoFit/>
          </a:bodyPr>
          <a:lstStyle/>
          <a:p>
            <a:r>
              <a:rPr lang="en-US" b="1" dirty="0">
                <a:solidFill>
                  <a:srgbClr val="0070C0"/>
                </a:solidFill>
                <a:latin typeface="Century Gothic" panose="020B0502020202020204" pitchFamily="34" charset="0"/>
              </a:rPr>
              <a:t>Review Options</a:t>
            </a:r>
            <a:endParaRPr lang="en-US" dirty="0">
              <a:solidFill>
                <a:srgbClr val="0070C0"/>
              </a:solidFill>
              <a:latin typeface="Century Gothic" panose="020B0502020202020204" pitchFamily="34" charset="0"/>
            </a:endParaRPr>
          </a:p>
          <a:p>
            <a:endParaRPr lang="en-US" dirty="0">
              <a:solidFill>
                <a:srgbClr val="0070C0"/>
              </a:solidFill>
              <a:latin typeface="Century Gothic" panose="020B0502020202020204" pitchFamily="34" charset="0"/>
            </a:endParaRPr>
          </a:p>
          <a:p>
            <a:r>
              <a:rPr lang="en-US" dirty="0">
                <a:solidFill>
                  <a:srgbClr val="0070C0"/>
                </a:solidFill>
                <a:latin typeface="Century Gothic" panose="020B0502020202020204" pitchFamily="34" charset="0"/>
              </a:rPr>
              <a:t>The review options affect what kind of feedback students receive and when. You can stipulate what information students receive about their quiz answers </a:t>
            </a:r>
            <a:r>
              <a:rPr lang="en-US" b="1" u="sng" dirty="0">
                <a:solidFill>
                  <a:srgbClr val="0070C0"/>
                </a:solidFill>
                <a:latin typeface="Century Gothic" panose="020B0502020202020204" pitchFamily="34" charset="0"/>
              </a:rPr>
              <a:t>(1) </a:t>
            </a:r>
            <a:r>
              <a:rPr lang="en-US" u="sng" dirty="0">
                <a:solidFill>
                  <a:srgbClr val="0070C0"/>
                </a:solidFill>
                <a:latin typeface="Century Gothic" panose="020B0502020202020204" pitchFamily="34" charset="0"/>
              </a:rPr>
              <a:t>during the attempt</a:t>
            </a:r>
            <a:r>
              <a:rPr lang="en-US" dirty="0">
                <a:solidFill>
                  <a:srgbClr val="0070C0"/>
                </a:solidFill>
                <a:latin typeface="Century Gothic" panose="020B0502020202020204" pitchFamily="34" charset="0"/>
              </a:rPr>
              <a:t> (i.e., while they are writing the quiz), </a:t>
            </a:r>
            <a:r>
              <a:rPr lang="en-US" b="1" u="sng" dirty="0">
                <a:solidFill>
                  <a:srgbClr val="0070C0"/>
                </a:solidFill>
                <a:latin typeface="Century Gothic" panose="020B0502020202020204" pitchFamily="34" charset="0"/>
              </a:rPr>
              <a:t>(2)</a:t>
            </a:r>
            <a:r>
              <a:rPr lang="en-US" u="sng" dirty="0">
                <a:solidFill>
                  <a:srgbClr val="0070C0"/>
                </a:solidFill>
                <a:latin typeface="Century Gothic" panose="020B0502020202020204" pitchFamily="34" charset="0"/>
              </a:rPr>
              <a:t> immediately after the quiz</a:t>
            </a:r>
            <a:r>
              <a:rPr lang="en-US" dirty="0">
                <a:solidFill>
                  <a:srgbClr val="0070C0"/>
                </a:solidFill>
                <a:latin typeface="Century Gothic" panose="020B0502020202020204" pitchFamily="34" charset="0"/>
              </a:rPr>
              <a:t>, </a:t>
            </a:r>
            <a:r>
              <a:rPr lang="en-US" b="1" u="sng" dirty="0">
                <a:solidFill>
                  <a:srgbClr val="0070C0"/>
                </a:solidFill>
                <a:latin typeface="Century Gothic" panose="020B0502020202020204" pitchFamily="34" charset="0"/>
              </a:rPr>
              <a:t>(3)</a:t>
            </a:r>
            <a:r>
              <a:rPr lang="en-US" u="sng" dirty="0">
                <a:solidFill>
                  <a:srgbClr val="0070C0"/>
                </a:solidFill>
                <a:latin typeface="Century Gothic" panose="020B0502020202020204" pitchFamily="34" charset="0"/>
              </a:rPr>
              <a:t> after the student has written the quiz but while the quiz is still open and available to other students</a:t>
            </a:r>
            <a:r>
              <a:rPr lang="en-US" dirty="0">
                <a:solidFill>
                  <a:srgbClr val="0070C0"/>
                </a:solidFill>
                <a:latin typeface="Century Gothic" panose="020B0502020202020204" pitchFamily="34" charset="0"/>
              </a:rPr>
              <a:t>, and </a:t>
            </a:r>
            <a:r>
              <a:rPr lang="en-US" b="1" u="sng" dirty="0">
                <a:solidFill>
                  <a:srgbClr val="0070C0"/>
                </a:solidFill>
                <a:latin typeface="Century Gothic" panose="020B0502020202020204" pitchFamily="34" charset="0"/>
              </a:rPr>
              <a:t>(4)</a:t>
            </a:r>
            <a:r>
              <a:rPr lang="en-US" u="sng" dirty="0">
                <a:solidFill>
                  <a:srgbClr val="0070C0"/>
                </a:solidFill>
                <a:latin typeface="Century Gothic" panose="020B0502020202020204" pitchFamily="34" charset="0"/>
              </a:rPr>
              <a:t> after the quiz has closed and can no longer be written by anyone in the class</a:t>
            </a:r>
            <a:r>
              <a:rPr lang="en-US" dirty="0">
                <a:solidFill>
                  <a:srgbClr val="0070C0"/>
                </a:solidFill>
                <a:latin typeface="Century Gothic" panose="020B0502020202020204" pitchFamily="34" charset="0"/>
              </a:rPr>
              <a:t>.</a:t>
            </a:r>
          </a:p>
          <a:p>
            <a:endParaRPr lang="en-US" dirty="0">
              <a:solidFill>
                <a:srgbClr val="0070C0"/>
              </a:solidFill>
              <a:latin typeface="Century Gothic" panose="020B0502020202020204" pitchFamily="34" charset="0"/>
            </a:endParaRPr>
          </a:p>
          <a:p>
            <a:r>
              <a:rPr lang="en-US" dirty="0">
                <a:solidFill>
                  <a:srgbClr val="0070C0"/>
                </a:solidFill>
                <a:latin typeface="Century Gothic" panose="020B0502020202020204" pitchFamily="34" charset="0"/>
              </a:rPr>
              <a:t>These settings can be changed depending on the purpose of the quiz. Are students allowed to collaborate and reattempt answers? Or is the quiz intended to be written individually for a grade? In the latter case, for example, you might prevent students from receiving any feedback until the quiz has closed.</a:t>
            </a:r>
          </a:p>
        </p:txBody>
      </p:sp>
      <p:pic>
        <p:nvPicPr>
          <p:cNvPr id="10" name="Picture 9">
            <a:extLst>
              <a:ext uri="{FF2B5EF4-FFF2-40B4-BE49-F238E27FC236}">
                <a16:creationId xmlns:a16="http://schemas.microsoft.com/office/drawing/2014/main" id="{BA3805E5-D437-4F60-9BE9-048D91F40A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83150" y="1023752"/>
            <a:ext cx="6067299" cy="4742606"/>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ECDC2A15-816E-4009-BE6E-E0A5043711DE}"/>
              </a:ext>
            </a:extLst>
          </p:cNvPr>
          <p:cNvSpPr txBox="1"/>
          <p:nvPr/>
        </p:nvSpPr>
        <p:spPr>
          <a:xfrm>
            <a:off x="5929312" y="1533203"/>
            <a:ext cx="333375" cy="369332"/>
          </a:xfrm>
          <a:prstGeom prst="rect">
            <a:avLst/>
          </a:prstGeom>
          <a:noFill/>
        </p:spPr>
        <p:txBody>
          <a:bodyPr wrap="square" rtlCol="0">
            <a:spAutoFit/>
          </a:bodyPr>
          <a:lstStyle/>
          <a:p>
            <a:r>
              <a:rPr lang="en-US" dirty="0">
                <a:solidFill>
                  <a:srgbClr val="FF0000"/>
                </a:solidFill>
              </a:rPr>
              <a:t>1</a:t>
            </a:r>
          </a:p>
        </p:txBody>
      </p:sp>
      <p:sp>
        <p:nvSpPr>
          <p:cNvPr id="6" name="TextBox 5">
            <a:extLst>
              <a:ext uri="{FF2B5EF4-FFF2-40B4-BE49-F238E27FC236}">
                <a16:creationId xmlns:a16="http://schemas.microsoft.com/office/drawing/2014/main" id="{E0E39B31-0A8F-4926-B076-FCCC8436DED7}"/>
              </a:ext>
            </a:extLst>
          </p:cNvPr>
          <p:cNvSpPr txBox="1"/>
          <p:nvPr/>
        </p:nvSpPr>
        <p:spPr>
          <a:xfrm>
            <a:off x="9070872" y="1533203"/>
            <a:ext cx="333375" cy="369332"/>
          </a:xfrm>
          <a:prstGeom prst="rect">
            <a:avLst/>
          </a:prstGeom>
          <a:noFill/>
        </p:spPr>
        <p:txBody>
          <a:bodyPr wrap="square" rtlCol="0">
            <a:spAutoFit/>
          </a:bodyPr>
          <a:lstStyle/>
          <a:p>
            <a:r>
              <a:rPr lang="en-US" dirty="0">
                <a:solidFill>
                  <a:srgbClr val="FF0000"/>
                </a:solidFill>
              </a:rPr>
              <a:t>2</a:t>
            </a:r>
          </a:p>
        </p:txBody>
      </p:sp>
      <p:sp>
        <p:nvSpPr>
          <p:cNvPr id="7" name="TextBox 6">
            <a:extLst>
              <a:ext uri="{FF2B5EF4-FFF2-40B4-BE49-F238E27FC236}">
                <a16:creationId xmlns:a16="http://schemas.microsoft.com/office/drawing/2014/main" id="{4A81A2C2-1561-4E2E-BF62-962752BE4025}"/>
              </a:ext>
            </a:extLst>
          </p:cNvPr>
          <p:cNvSpPr txBox="1"/>
          <p:nvPr/>
        </p:nvSpPr>
        <p:spPr>
          <a:xfrm>
            <a:off x="5954026" y="3649780"/>
            <a:ext cx="333375" cy="369332"/>
          </a:xfrm>
          <a:prstGeom prst="rect">
            <a:avLst/>
          </a:prstGeom>
          <a:noFill/>
        </p:spPr>
        <p:txBody>
          <a:bodyPr wrap="square" rtlCol="0">
            <a:spAutoFit/>
          </a:bodyPr>
          <a:lstStyle/>
          <a:p>
            <a:r>
              <a:rPr lang="en-US" dirty="0">
                <a:solidFill>
                  <a:srgbClr val="FF0000"/>
                </a:solidFill>
              </a:rPr>
              <a:t>3</a:t>
            </a:r>
          </a:p>
        </p:txBody>
      </p:sp>
      <p:sp>
        <p:nvSpPr>
          <p:cNvPr id="8" name="TextBox 7">
            <a:extLst>
              <a:ext uri="{FF2B5EF4-FFF2-40B4-BE49-F238E27FC236}">
                <a16:creationId xmlns:a16="http://schemas.microsoft.com/office/drawing/2014/main" id="{EEC611AB-FFC0-4BE0-A2EB-81A569140608}"/>
              </a:ext>
            </a:extLst>
          </p:cNvPr>
          <p:cNvSpPr txBox="1"/>
          <p:nvPr/>
        </p:nvSpPr>
        <p:spPr>
          <a:xfrm>
            <a:off x="9070872" y="3649780"/>
            <a:ext cx="333375" cy="369332"/>
          </a:xfrm>
          <a:prstGeom prst="rect">
            <a:avLst/>
          </a:prstGeom>
          <a:noFill/>
        </p:spPr>
        <p:txBody>
          <a:bodyPr wrap="square" rtlCol="0">
            <a:spAutoFit/>
          </a:bodyPr>
          <a:lstStyle/>
          <a:p>
            <a:r>
              <a:rPr lang="en-US" dirty="0">
                <a:solidFill>
                  <a:srgbClr val="FF0000"/>
                </a:solidFill>
              </a:rPr>
              <a:t>4</a:t>
            </a:r>
          </a:p>
        </p:txBody>
      </p:sp>
      <p:sp>
        <p:nvSpPr>
          <p:cNvPr id="4" name="Rectangle 3">
            <a:extLst>
              <a:ext uri="{FF2B5EF4-FFF2-40B4-BE49-F238E27FC236}">
                <a16:creationId xmlns:a16="http://schemas.microsoft.com/office/drawing/2014/main" id="{35CE7C95-846F-2B93-BD7B-E518207438F2}"/>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88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A2F916-9001-A76F-787F-9C6629EA406D}"/>
              </a:ext>
            </a:extLst>
          </p:cNvPr>
          <p:cNvPicPr>
            <a:picLocks noChangeAspect="1"/>
          </p:cNvPicPr>
          <p:nvPr/>
        </p:nvPicPr>
        <p:blipFill>
          <a:blip r:embed="rId2"/>
          <a:stretch>
            <a:fillRect/>
          </a:stretch>
        </p:blipFill>
        <p:spPr>
          <a:xfrm>
            <a:off x="6547077" y="1367958"/>
            <a:ext cx="5198551" cy="4122083"/>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12</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10747" y="477391"/>
            <a:ext cx="5585254" cy="3477875"/>
          </a:xfrm>
          <a:prstGeom prst="rect">
            <a:avLst/>
          </a:prstGeom>
          <a:noFill/>
        </p:spPr>
        <p:txBody>
          <a:bodyPr wrap="square" rtlCol="0">
            <a:spAutoFit/>
          </a:bodyPr>
          <a:lstStyle/>
          <a:p>
            <a:r>
              <a:rPr lang="en-US" sz="2000" b="1" i="1" dirty="0">
                <a:solidFill>
                  <a:srgbClr val="0070C0"/>
                </a:solidFill>
                <a:latin typeface="Century Gothic" panose="020B0502020202020204" pitchFamily="34" charset="0"/>
              </a:rPr>
              <a:t>“Some review options are grey and cannot be changed. Why?”</a:t>
            </a:r>
            <a:endParaRPr lang="en-US" sz="2000" i="1" dirty="0">
              <a:solidFill>
                <a:srgbClr val="0070C0"/>
              </a:solidFill>
              <a:latin typeface="Century Gothic" panose="020B0502020202020204" pitchFamily="34" charset="0"/>
            </a:endParaRP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Settings cannot be changed when they do not apply. For example, if in the </a:t>
            </a:r>
            <a:r>
              <a:rPr lang="en-US" sz="2000" b="1" dirty="0">
                <a:solidFill>
                  <a:srgbClr val="0070C0"/>
                </a:solidFill>
                <a:latin typeface="Century Gothic" panose="020B0502020202020204" pitchFamily="34" charset="0"/>
              </a:rPr>
              <a:t>Question </a:t>
            </a:r>
            <a:r>
              <a:rPr lang="en-US" sz="2000" b="1" dirty="0" err="1">
                <a:solidFill>
                  <a:srgbClr val="0070C0"/>
                </a:solidFill>
                <a:latin typeface="Century Gothic" panose="020B0502020202020204" pitchFamily="34" charset="0"/>
              </a:rPr>
              <a:t>Behaviour</a:t>
            </a:r>
            <a:r>
              <a:rPr lang="en-US" sz="2000" dirty="0">
                <a:solidFill>
                  <a:srgbClr val="0070C0"/>
                </a:solidFill>
                <a:latin typeface="Century Gothic" panose="020B0502020202020204" pitchFamily="34" charset="0"/>
              </a:rPr>
              <a:t> section you have set the quiz up so that </a:t>
            </a:r>
            <a:r>
              <a:rPr lang="en-US" sz="2000" u="sng" dirty="0">
                <a:solidFill>
                  <a:srgbClr val="0070C0"/>
                </a:solidFill>
                <a:latin typeface="Century Gothic" panose="020B0502020202020204" pitchFamily="34" charset="0"/>
              </a:rPr>
              <a:t>feedback is deferred</a:t>
            </a:r>
            <a:r>
              <a:rPr lang="en-US" sz="2000" dirty="0">
                <a:solidFill>
                  <a:srgbClr val="0070C0"/>
                </a:solidFill>
                <a:latin typeface="Century Gothic" panose="020B0502020202020204" pitchFamily="34" charset="0"/>
              </a:rPr>
              <a:t>, then students cannot receive any feedback while they are attempting the quiz. In that case, Moodle will not let you change the parameters in the first column.</a:t>
            </a:r>
          </a:p>
        </p:txBody>
      </p:sp>
      <p:cxnSp>
        <p:nvCxnSpPr>
          <p:cNvPr id="6" name="Straight Arrow Connector 5">
            <a:extLst>
              <a:ext uri="{FF2B5EF4-FFF2-40B4-BE49-F238E27FC236}">
                <a16:creationId xmlns:a16="http://schemas.microsoft.com/office/drawing/2014/main" id="{79300656-3846-4123-94DD-387C9F223F99}"/>
              </a:ext>
            </a:extLst>
          </p:cNvPr>
          <p:cNvCxnSpPr>
            <a:cxnSpLocks/>
          </p:cNvCxnSpPr>
          <p:nvPr/>
        </p:nvCxnSpPr>
        <p:spPr>
          <a:xfrm flipV="1">
            <a:off x="5263978" y="2724160"/>
            <a:ext cx="1495168" cy="833430"/>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CAB618-5BA3-439C-972C-C147783EE0BA}"/>
              </a:ext>
            </a:extLst>
          </p:cNvPr>
          <p:cNvSpPr txBox="1"/>
          <p:nvPr/>
        </p:nvSpPr>
        <p:spPr>
          <a:xfrm>
            <a:off x="510746" y="4133840"/>
            <a:ext cx="5585254" cy="2246769"/>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Likewise, if you </a:t>
            </a:r>
            <a:r>
              <a:rPr lang="en-US" sz="2000" b="1" dirty="0">
                <a:solidFill>
                  <a:srgbClr val="0070C0"/>
                </a:solidFill>
                <a:latin typeface="Century Gothic" panose="020B0502020202020204" pitchFamily="34" charset="0"/>
              </a:rPr>
              <a:t>have not enabled a ‘Close time’</a:t>
            </a:r>
            <a:r>
              <a:rPr lang="en-US" sz="2000" dirty="0">
                <a:solidFill>
                  <a:srgbClr val="0070C0"/>
                </a:solidFill>
                <a:latin typeface="Century Gothic" panose="020B0502020202020204" pitchFamily="34" charset="0"/>
              </a:rPr>
              <a:t> and set a limit for when the quiz can be written (i.e., if the quiz is always available to all students), then the quiz never closes. In that case, the settings in the fourth column will be irrelevant and Moodle will not allow you to change them.</a:t>
            </a:r>
          </a:p>
        </p:txBody>
      </p:sp>
      <p:cxnSp>
        <p:nvCxnSpPr>
          <p:cNvPr id="12" name="Straight Arrow Connector 11">
            <a:extLst>
              <a:ext uri="{FF2B5EF4-FFF2-40B4-BE49-F238E27FC236}">
                <a16:creationId xmlns:a16="http://schemas.microsoft.com/office/drawing/2014/main" id="{4809DA8E-E101-482D-891D-89791624F0B6}"/>
              </a:ext>
            </a:extLst>
          </p:cNvPr>
          <p:cNvCxnSpPr>
            <a:cxnSpLocks/>
          </p:cNvCxnSpPr>
          <p:nvPr/>
        </p:nvCxnSpPr>
        <p:spPr>
          <a:xfrm flipV="1">
            <a:off x="6326659" y="4902678"/>
            <a:ext cx="3122141" cy="808374"/>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5F2BB9-EF31-040D-FF5F-38AE1E586E13}"/>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73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13</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68409" y="400812"/>
            <a:ext cx="11055177" cy="3416320"/>
          </a:xfrm>
          <a:prstGeom prst="rect">
            <a:avLst/>
          </a:prstGeom>
          <a:noFill/>
        </p:spPr>
        <p:txBody>
          <a:bodyPr wrap="square" rtlCol="0">
            <a:spAutoFit/>
          </a:bodyPr>
          <a:lstStyle/>
          <a:p>
            <a:r>
              <a:rPr lang="en-US" sz="2400" b="1" dirty="0">
                <a:solidFill>
                  <a:srgbClr val="0070C0"/>
                </a:solidFill>
                <a:latin typeface="Century Gothic" panose="020B0502020202020204" pitchFamily="34" charset="0"/>
              </a:rPr>
              <a:t>When you have reviewed the other quiz options, </a:t>
            </a:r>
            <a:r>
              <a:rPr lang="en-US" sz="2400" dirty="0">
                <a:solidFill>
                  <a:srgbClr val="0070C0"/>
                </a:solidFill>
                <a:latin typeface="Century Gothic" panose="020B0502020202020204" pitchFamily="34" charset="0"/>
              </a:rPr>
              <a:t>click </a:t>
            </a:r>
            <a:r>
              <a:rPr lang="en-US" sz="2400" b="1" dirty="0">
                <a:solidFill>
                  <a:srgbClr val="0070C0"/>
                </a:solidFill>
                <a:latin typeface="Century Gothic" panose="020B0502020202020204" pitchFamily="34" charset="0"/>
              </a:rPr>
              <a:t>Save and Display</a:t>
            </a:r>
            <a:r>
              <a:rPr lang="en-US" sz="2400" dirty="0">
                <a:solidFill>
                  <a:srgbClr val="0070C0"/>
                </a:solidFill>
                <a:latin typeface="Century Gothic" panose="020B0502020202020204" pitchFamily="34" charset="0"/>
              </a:rPr>
              <a:t> at the bottom of the page.</a:t>
            </a:r>
          </a:p>
          <a:p>
            <a:endParaRPr lang="en-US" sz="2400" dirty="0">
              <a:solidFill>
                <a:srgbClr val="0070C0"/>
              </a:solidFill>
              <a:latin typeface="Century Gothic" panose="020B0502020202020204" pitchFamily="34" charset="0"/>
            </a:endParaRPr>
          </a:p>
          <a:p>
            <a:endParaRPr lang="en-US" sz="2400" dirty="0">
              <a:solidFill>
                <a:srgbClr val="0070C0"/>
              </a:solidFill>
              <a:latin typeface="Century Gothic" panose="020B0502020202020204" pitchFamily="34" charset="0"/>
            </a:endParaRPr>
          </a:p>
          <a:p>
            <a:endParaRPr lang="en-US" sz="2400" dirty="0">
              <a:solidFill>
                <a:srgbClr val="0070C0"/>
              </a:solidFill>
              <a:latin typeface="Century Gothic" panose="020B0502020202020204" pitchFamily="34" charset="0"/>
            </a:endParaRP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You can always change the parameters by returning to the quiz settings. To do this, </a:t>
            </a:r>
            <a:r>
              <a:rPr lang="en-US" sz="2400" b="1" dirty="0">
                <a:solidFill>
                  <a:srgbClr val="0070C0"/>
                </a:solidFill>
                <a:latin typeface="Century Gothic" panose="020B0502020202020204" pitchFamily="34" charset="0"/>
              </a:rPr>
              <a:t>click on the quiz</a:t>
            </a:r>
            <a:r>
              <a:rPr lang="en-US" sz="2400" dirty="0">
                <a:solidFill>
                  <a:srgbClr val="0070C0"/>
                </a:solidFill>
                <a:latin typeface="Century Gothic" panose="020B0502020202020204" pitchFamily="34" charset="0"/>
              </a:rPr>
              <a:t> (which should now be available on your course page). Then click on the</a:t>
            </a:r>
            <a:r>
              <a:rPr lang="en-US" sz="2400" b="1" dirty="0">
                <a:solidFill>
                  <a:srgbClr val="0070C0"/>
                </a:solidFill>
                <a:latin typeface="Century Gothic" panose="020B0502020202020204" pitchFamily="34" charset="0"/>
              </a:rPr>
              <a:t> Settings</a:t>
            </a:r>
            <a:r>
              <a:rPr lang="en-US" sz="2400" dirty="0">
                <a:solidFill>
                  <a:srgbClr val="0070C0"/>
                </a:solidFill>
                <a:latin typeface="Century Gothic" panose="020B0502020202020204" pitchFamily="34" charset="0"/>
              </a:rPr>
              <a:t> tab.</a:t>
            </a:r>
          </a:p>
        </p:txBody>
      </p:sp>
      <p:pic>
        <p:nvPicPr>
          <p:cNvPr id="2" name="Picture 1">
            <a:extLst>
              <a:ext uri="{FF2B5EF4-FFF2-40B4-BE49-F238E27FC236}">
                <a16:creationId xmlns:a16="http://schemas.microsoft.com/office/drawing/2014/main" id="{F2E839FA-4B44-4EAC-88E9-F4749981EC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15496" y="4288200"/>
            <a:ext cx="6430097" cy="2127862"/>
          </a:xfrm>
          <a:prstGeom prst="rect">
            <a:avLst/>
          </a:prstGeom>
          <a:effectLst>
            <a:outerShdw blurRad="63500" sx="102000" sy="102000" algn="ctr" rotWithShape="0">
              <a:prstClr val="black">
                <a:alpha val="40000"/>
              </a:prstClr>
            </a:outerShdw>
          </a:effectLst>
        </p:spPr>
      </p:pic>
      <p:cxnSp>
        <p:nvCxnSpPr>
          <p:cNvPr id="13" name="Straight Arrow Connector 12">
            <a:extLst>
              <a:ext uri="{FF2B5EF4-FFF2-40B4-BE49-F238E27FC236}">
                <a16:creationId xmlns:a16="http://schemas.microsoft.com/office/drawing/2014/main" id="{2CBBC8BD-5C84-4AAC-BFD6-9A54E50B24A2}"/>
              </a:ext>
            </a:extLst>
          </p:cNvPr>
          <p:cNvCxnSpPr>
            <a:cxnSpLocks/>
          </p:cNvCxnSpPr>
          <p:nvPr/>
        </p:nvCxnSpPr>
        <p:spPr>
          <a:xfrm flipH="1">
            <a:off x="4736694" y="3846262"/>
            <a:ext cx="1150078" cy="1658575"/>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8F4FA59-5D7B-4472-5223-3D4561465999}"/>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753890D-E820-B929-4DD3-1540962849E1}"/>
              </a:ext>
            </a:extLst>
          </p:cNvPr>
          <p:cNvPicPr>
            <a:picLocks noChangeAspect="1"/>
          </p:cNvPicPr>
          <p:nvPr/>
        </p:nvPicPr>
        <p:blipFill>
          <a:blip r:embed="rId3"/>
          <a:stretch>
            <a:fillRect/>
          </a:stretch>
        </p:blipFill>
        <p:spPr>
          <a:xfrm>
            <a:off x="3420215" y="1505869"/>
            <a:ext cx="5351563" cy="696437"/>
          </a:xfrm>
          <a:prstGeom prst="rect">
            <a:avLst/>
          </a:prstGeom>
          <a:effectLst>
            <a:outerShdw blurRad="63500" sx="102000" sy="102000" algn="ctr" rotWithShape="0">
              <a:prstClr val="black">
                <a:alpha val="40000"/>
              </a:prstClr>
            </a:outerShdw>
          </a:effectLst>
        </p:spPr>
      </p:pic>
      <p:sp>
        <p:nvSpPr>
          <p:cNvPr id="10" name="Rectangle: Rounded Corners 9">
            <a:extLst>
              <a:ext uri="{FF2B5EF4-FFF2-40B4-BE49-F238E27FC236}">
                <a16:creationId xmlns:a16="http://schemas.microsoft.com/office/drawing/2014/main" id="{99EBD7E8-4218-D754-DD0F-37B21E79F7A6}"/>
              </a:ext>
            </a:extLst>
          </p:cNvPr>
          <p:cNvSpPr/>
          <p:nvPr/>
        </p:nvSpPr>
        <p:spPr>
          <a:xfrm>
            <a:off x="4078014" y="5633545"/>
            <a:ext cx="777765" cy="451946"/>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45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14</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93125" y="1351353"/>
            <a:ext cx="11182865" cy="2723823"/>
          </a:xfrm>
          <a:prstGeom prst="rect">
            <a:avLst/>
          </a:prstGeom>
          <a:noFill/>
        </p:spPr>
        <p:txBody>
          <a:bodyPr wrap="square" rtlCol="0">
            <a:spAutoFit/>
          </a:bodyPr>
          <a:lstStyle/>
          <a:p>
            <a:r>
              <a:rPr lang="en-US" sz="1900" dirty="0">
                <a:solidFill>
                  <a:srgbClr val="0070C0"/>
                </a:solidFill>
                <a:latin typeface="Century Gothic" panose="020B0502020202020204" pitchFamily="34" charset="0"/>
              </a:rPr>
              <a:t>Having adjusted your quiz parameters and clicked </a:t>
            </a:r>
            <a:r>
              <a:rPr lang="en-US" sz="1900" b="1" dirty="0">
                <a:solidFill>
                  <a:srgbClr val="0070C0"/>
                </a:solidFill>
                <a:latin typeface="Century Gothic" panose="020B0502020202020204" pitchFamily="34" charset="0"/>
              </a:rPr>
              <a:t>Save and Display</a:t>
            </a:r>
            <a:r>
              <a:rPr lang="en-US" sz="1900" dirty="0">
                <a:solidFill>
                  <a:srgbClr val="0070C0"/>
                </a:solidFill>
                <a:latin typeface="Century Gothic" panose="020B0502020202020204" pitchFamily="34" charset="0"/>
              </a:rPr>
              <a:t>, you should arrive on the quiz page. (You can also access this by going to your course homepage and clicking on the quiz that you have just created.)</a:t>
            </a:r>
          </a:p>
          <a:p>
            <a:endParaRPr lang="en-US" sz="1900" dirty="0">
              <a:solidFill>
                <a:srgbClr val="0070C0"/>
              </a:solidFill>
              <a:latin typeface="Century Gothic" panose="020B0502020202020204" pitchFamily="34" charset="0"/>
            </a:endParaRPr>
          </a:p>
          <a:p>
            <a:r>
              <a:rPr lang="en-US" sz="1900" dirty="0">
                <a:solidFill>
                  <a:srgbClr val="0070C0"/>
                </a:solidFill>
                <a:latin typeface="Century Gothic" panose="020B0502020202020204" pitchFamily="34" charset="0"/>
              </a:rPr>
              <a:t>Click on the </a:t>
            </a:r>
            <a:r>
              <a:rPr lang="en-US" sz="1900" b="1" dirty="0">
                <a:solidFill>
                  <a:srgbClr val="0070C0"/>
                </a:solidFill>
                <a:latin typeface="Century Gothic" panose="020B0502020202020204" pitchFamily="34" charset="0"/>
              </a:rPr>
              <a:t>Questions </a:t>
            </a:r>
            <a:r>
              <a:rPr lang="en-US" sz="1900" dirty="0">
                <a:solidFill>
                  <a:srgbClr val="0070C0"/>
                </a:solidFill>
                <a:latin typeface="Century Gothic" panose="020B0502020202020204" pitchFamily="34" charset="0"/>
              </a:rPr>
              <a:t>tab to begin adding questions to your quiz.</a:t>
            </a:r>
          </a:p>
          <a:p>
            <a:endParaRPr lang="en-US" sz="1900" dirty="0">
              <a:solidFill>
                <a:srgbClr val="0070C0"/>
              </a:solidFill>
              <a:latin typeface="Century Gothic" panose="020B0502020202020204" pitchFamily="34" charset="0"/>
            </a:endParaRPr>
          </a:p>
          <a:p>
            <a:r>
              <a:rPr lang="en-US" sz="1900" dirty="0">
                <a:solidFill>
                  <a:srgbClr val="0070C0"/>
                </a:solidFill>
                <a:latin typeface="Century Gothic" panose="020B0502020202020204" pitchFamily="34" charset="0"/>
              </a:rPr>
              <a:t>Note that to change the basic parameters of the quiz (allotted time, feedback settings, grade calculations, etc.), you must navigate to the</a:t>
            </a:r>
            <a:r>
              <a:rPr lang="en-US" sz="1900" b="1" dirty="0">
                <a:solidFill>
                  <a:srgbClr val="0070C0"/>
                </a:solidFill>
                <a:latin typeface="Century Gothic" panose="020B0502020202020204" pitchFamily="34" charset="0"/>
              </a:rPr>
              <a:t> Settings</a:t>
            </a:r>
            <a:r>
              <a:rPr lang="en-US" sz="1900" dirty="0">
                <a:solidFill>
                  <a:srgbClr val="0070C0"/>
                </a:solidFill>
                <a:latin typeface="Century Gothic" panose="020B0502020202020204" pitchFamily="34" charset="0"/>
              </a:rPr>
              <a:t> tab (see the previous slide). </a:t>
            </a:r>
            <a:r>
              <a:rPr lang="en-US" sz="1900" i="1" dirty="0">
                <a:solidFill>
                  <a:srgbClr val="0070C0"/>
                </a:solidFill>
                <a:latin typeface="Century Gothic" panose="020B0502020202020204" pitchFamily="34" charset="0"/>
              </a:rPr>
              <a:t>But to edit the questions within the quiz</a:t>
            </a:r>
            <a:r>
              <a:rPr lang="en-US" sz="1900" dirty="0">
                <a:solidFill>
                  <a:srgbClr val="0070C0"/>
                </a:solidFill>
                <a:latin typeface="Century Gothic" panose="020B0502020202020204" pitchFamily="34" charset="0"/>
              </a:rPr>
              <a:t>, you need to navigate to the </a:t>
            </a:r>
            <a:r>
              <a:rPr lang="en-US" sz="1900" b="1" dirty="0">
                <a:solidFill>
                  <a:srgbClr val="0070C0"/>
                </a:solidFill>
                <a:latin typeface="Century Gothic" panose="020B0502020202020204" pitchFamily="34" charset="0"/>
              </a:rPr>
              <a:t>Questions</a:t>
            </a:r>
            <a:r>
              <a:rPr lang="en-US" sz="1900" dirty="0">
                <a:solidFill>
                  <a:srgbClr val="0070C0"/>
                </a:solidFill>
                <a:latin typeface="Century Gothic" panose="020B0502020202020204" pitchFamily="34" charset="0"/>
              </a:rPr>
              <a:t> tab.</a:t>
            </a:r>
          </a:p>
        </p:txBody>
      </p:sp>
      <p:pic>
        <p:nvPicPr>
          <p:cNvPr id="2" name="Picture 1">
            <a:extLst>
              <a:ext uri="{FF2B5EF4-FFF2-40B4-BE49-F238E27FC236}">
                <a16:creationId xmlns:a16="http://schemas.microsoft.com/office/drawing/2014/main" id="{F2E839FA-4B44-4EAC-88E9-F4749981EC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41252" y="4342350"/>
            <a:ext cx="6903279" cy="2285304"/>
          </a:xfrm>
          <a:prstGeom prst="rect">
            <a:avLst/>
          </a:prstGeom>
          <a:effectLst>
            <a:outerShdw blurRad="63500" sx="102000" sy="102000" algn="ctr" rotWithShape="0">
              <a:prstClr val="black">
                <a:alpha val="40000"/>
              </a:prstClr>
            </a:outerShdw>
          </a:effectLst>
        </p:spPr>
      </p:pic>
      <p:cxnSp>
        <p:nvCxnSpPr>
          <p:cNvPr id="13" name="Straight Arrow Connector 12">
            <a:extLst>
              <a:ext uri="{FF2B5EF4-FFF2-40B4-BE49-F238E27FC236}">
                <a16:creationId xmlns:a16="http://schemas.microsoft.com/office/drawing/2014/main" id="{2CBBC8BD-5C84-4AAC-BFD6-9A54E50B24A2}"/>
              </a:ext>
            </a:extLst>
          </p:cNvPr>
          <p:cNvCxnSpPr>
            <a:cxnSpLocks/>
          </p:cNvCxnSpPr>
          <p:nvPr/>
        </p:nvCxnSpPr>
        <p:spPr>
          <a:xfrm flipH="1">
            <a:off x="6017741" y="4112004"/>
            <a:ext cx="2347783" cy="1584461"/>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32CA819E-4922-418F-A079-A207F958672C}"/>
              </a:ext>
            </a:extLst>
          </p:cNvPr>
          <p:cNvSpPr txBox="1">
            <a:spLocks/>
          </p:cNvSpPr>
          <p:nvPr/>
        </p:nvSpPr>
        <p:spPr>
          <a:xfrm>
            <a:off x="838198" y="194775"/>
            <a:ext cx="10515600" cy="1176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132CF"/>
                </a:solidFill>
                <a:latin typeface="Century Gothic" panose="020B0502020202020204" pitchFamily="34" charset="0"/>
              </a:rPr>
              <a:t>2. Adding Quiz Questions</a:t>
            </a:r>
          </a:p>
        </p:txBody>
      </p:sp>
      <p:sp>
        <p:nvSpPr>
          <p:cNvPr id="8" name="Rectangle 7">
            <a:extLst>
              <a:ext uri="{FF2B5EF4-FFF2-40B4-BE49-F238E27FC236}">
                <a16:creationId xmlns:a16="http://schemas.microsoft.com/office/drawing/2014/main" id="{8F4F5BED-87C2-603B-3735-A4422BF4B048}"/>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A1D3E6-8861-5984-E02C-F64BEE1B0698}"/>
              </a:ext>
            </a:extLst>
          </p:cNvPr>
          <p:cNvSpPr/>
          <p:nvPr/>
        </p:nvSpPr>
        <p:spPr>
          <a:xfrm>
            <a:off x="5002924" y="5822731"/>
            <a:ext cx="1030014" cy="409903"/>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09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15</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68411" y="427609"/>
            <a:ext cx="11055177" cy="1938992"/>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From the </a:t>
            </a:r>
            <a:r>
              <a:rPr lang="en-US" sz="2000" b="1" dirty="0">
                <a:solidFill>
                  <a:srgbClr val="0070C0"/>
                </a:solidFill>
                <a:latin typeface="Century Gothic" panose="020B0502020202020204" pitchFamily="34" charset="0"/>
              </a:rPr>
              <a:t>Questions </a:t>
            </a:r>
            <a:r>
              <a:rPr lang="en-US" sz="2000" dirty="0">
                <a:solidFill>
                  <a:srgbClr val="0070C0"/>
                </a:solidFill>
                <a:latin typeface="Century Gothic" panose="020B0502020202020204" pitchFamily="34" charset="0"/>
              </a:rPr>
              <a:t>tab you can set the </a:t>
            </a:r>
            <a:r>
              <a:rPr lang="en-US" sz="2000" b="1" dirty="0">
                <a:solidFill>
                  <a:srgbClr val="0070C0"/>
                </a:solidFill>
                <a:latin typeface="Century Gothic" panose="020B0502020202020204" pitchFamily="34" charset="0"/>
              </a:rPr>
              <a:t>maximum grade for the quiz </a:t>
            </a:r>
            <a:r>
              <a:rPr lang="en-US" sz="2000" dirty="0">
                <a:solidFill>
                  <a:srgbClr val="0070C0"/>
                </a:solidFill>
                <a:latin typeface="Century Gothic" panose="020B0502020202020204" pitchFamily="34" charset="0"/>
              </a:rPr>
              <a:t>(i.e., how many points the quiz is out of). You can also decide whether the quiz questions (once you have added them) should be shuffled when students receive them.</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To begin, click on </a:t>
            </a:r>
            <a:r>
              <a:rPr lang="en-US" sz="2000" b="1" dirty="0">
                <a:solidFill>
                  <a:srgbClr val="0070C0"/>
                </a:solidFill>
                <a:latin typeface="Century Gothic" panose="020B0502020202020204" pitchFamily="34" charset="0"/>
              </a:rPr>
              <a:t>Add</a:t>
            </a:r>
            <a:r>
              <a:rPr lang="en-US" sz="2000" dirty="0">
                <a:solidFill>
                  <a:srgbClr val="0070C0"/>
                </a:solidFill>
                <a:latin typeface="Century Gothic" panose="020B0502020202020204" pitchFamily="34" charset="0"/>
              </a:rPr>
              <a:t>. A drop-down menu will appear. Since we have not yet set up a question bank, we will simply </a:t>
            </a:r>
            <a:r>
              <a:rPr lang="en-US" sz="2000" b="1" dirty="0">
                <a:solidFill>
                  <a:srgbClr val="0070C0"/>
                </a:solidFill>
                <a:latin typeface="Century Gothic" panose="020B0502020202020204" pitchFamily="34" charset="0"/>
              </a:rPr>
              <a:t>add a new question</a:t>
            </a:r>
            <a:r>
              <a:rPr lang="en-US" sz="2000" dirty="0">
                <a:solidFill>
                  <a:srgbClr val="0070C0"/>
                </a:solidFill>
                <a:latin typeface="Century Gothic" panose="020B0502020202020204" pitchFamily="34" charset="0"/>
              </a:rPr>
              <a:t>,</a:t>
            </a:r>
            <a:r>
              <a:rPr lang="en-US" sz="2000" b="1" dirty="0">
                <a:solidFill>
                  <a:srgbClr val="0070C0"/>
                </a:solidFill>
                <a:latin typeface="Century Gothic" panose="020B0502020202020204" pitchFamily="34" charset="0"/>
              </a:rPr>
              <a:t> </a:t>
            </a:r>
            <a:r>
              <a:rPr lang="en-US" sz="2000" dirty="0">
                <a:solidFill>
                  <a:srgbClr val="0070C0"/>
                </a:solidFill>
                <a:latin typeface="Century Gothic" panose="020B0502020202020204" pitchFamily="34" charset="0"/>
              </a:rPr>
              <a:t>which we will now create.</a:t>
            </a:r>
          </a:p>
        </p:txBody>
      </p:sp>
      <p:pic>
        <p:nvPicPr>
          <p:cNvPr id="2" name="Picture 1">
            <a:extLst>
              <a:ext uri="{FF2B5EF4-FFF2-40B4-BE49-F238E27FC236}">
                <a16:creationId xmlns:a16="http://schemas.microsoft.com/office/drawing/2014/main" id="{F2E839FA-4B44-4EAC-88E9-F4749981EC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6246" y="2539165"/>
            <a:ext cx="5738695" cy="3974854"/>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4E6AFAA3-8475-49FD-A2FE-4B47A4125A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88163" y="4724255"/>
            <a:ext cx="2305372" cy="1614693"/>
          </a:xfrm>
          <a:prstGeom prst="rect">
            <a:avLst/>
          </a:prstGeom>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742BC807-4748-4B87-A964-823EB75FE67F}"/>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189D2EC-D6D6-B434-8EB0-128351BF3233}"/>
              </a:ext>
            </a:extLst>
          </p:cNvPr>
          <p:cNvSpPr/>
          <p:nvPr/>
        </p:nvSpPr>
        <p:spPr>
          <a:xfrm>
            <a:off x="4719145" y="3783725"/>
            <a:ext cx="1891862" cy="536027"/>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64BAB5B-3636-2932-6E62-22ED4E2CDFE1}"/>
              </a:ext>
            </a:extLst>
          </p:cNvPr>
          <p:cNvSpPr/>
          <p:nvPr/>
        </p:nvSpPr>
        <p:spPr>
          <a:xfrm>
            <a:off x="9563892" y="5223641"/>
            <a:ext cx="1598094" cy="336332"/>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958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3BD98-ABB7-44FC-9540-0424F940B7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80944" y="422277"/>
            <a:ext cx="5115639" cy="6013446"/>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16</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68411" y="810386"/>
            <a:ext cx="5296987" cy="5262979"/>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A menu will appear offering many kinds of question formats. You can click on each one to see a brief description.</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Multiple choice, True/False, Matching, Short answer, Fill-in-the-blank, Essay (which must be graded manually), and other formats are available.</a:t>
            </a:r>
          </a:p>
          <a:p>
            <a:endParaRPr lang="en-US" sz="2400" dirty="0">
              <a:solidFill>
                <a:srgbClr val="0070C0"/>
              </a:solidFill>
              <a:latin typeface="Century Gothic" panose="020B0502020202020204" pitchFamily="34" charset="0"/>
            </a:endParaRP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We will add a </a:t>
            </a:r>
            <a:r>
              <a:rPr lang="en-US" sz="2400" b="1" dirty="0">
                <a:solidFill>
                  <a:srgbClr val="0070C0"/>
                </a:solidFill>
                <a:latin typeface="Century Gothic" panose="020B0502020202020204" pitchFamily="34" charset="0"/>
              </a:rPr>
              <a:t>Multiple-choice</a:t>
            </a:r>
            <a:r>
              <a:rPr lang="en-US" sz="2400" dirty="0">
                <a:solidFill>
                  <a:srgbClr val="0070C0"/>
                </a:solidFill>
                <a:latin typeface="Century Gothic" panose="020B0502020202020204" pitchFamily="34" charset="0"/>
              </a:rPr>
              <a:t> question.</a:t>
            </a:r>
          </a:p>
        </p:txBody>
      </p:sp>
      <p:cxnSp>
        <p:nvCxnSpPr>
          <p:cNvPr id="14" name="Straight Arrow Connector 13">
            <a:extLst>
              <a:ext uri="{FF2B5EF4-FFF2-40B4-BE49-F238E27FC236}">
                <a16:creationId xmlns:a16="http://schemas.microsoft.com/office/drawing/2014/main" id="{91B21DAD-6576-4EAE-A9F6-7F6BC70F97E1}"/>
              </a:ext>
            </a:extLst>
          </p:cNvPr>
          <p:cNvCxnSpPr>
            <a:cxnSpLocks/>
          </p:cNvCxnSpPr>
          <p:nvPr/>
        </p:nvCxnSpPr>
        <p:spPr>
          <a:xfrm flipV="1">
            <a:off x="5638915" y="2053494"/>
            <a:ext cx="1705232" cy="1683759"/>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46A9C2C-4A70-4390-A448-D580F401E831}"/>
              </a:ext>
            </a:extLst>
          </p:cNvPr>
          <p:cNvCxnSpPr>
            <a:cxnSpLocks/>
          </p:cNvCxnSpPr>
          <p:nvPr/>
        </p:nvCxnSpPr>
        <p:spPr>
          <a:xfrm>
            <a:off x="5511057" y="5838825"/>
            <a:ext cx="3727706" cy="234540"/>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B7F6CE6-032D-C40B-F137-6D1B19F2AF17}"/>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FDF73E3-E458-E576-E8EA-44A9CF37BC70}"/>
              </a:ext>
            </a:extLst>
          </p:cNvPr>
          <p:cNvSpPr/>
          <p:nvPr/>
        </p:nvSpPr>
        <p:spPr>
          <a:xfrm>
            <a:off x="6758152" y="1631218"/>
            <a:ext cx="1849820" cy="344728"/>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967ADF9-7D49-5B55-6C6D-DD87B7AD6813}"/>
              </a:ext>
            </a:extLst>
          </p:cNvPr>
          <p:cNvSpPr/>
          <p:nvPr/>
        </p:nvSpPr>
        <p:spPr>
          <a:xfrm>
            <a:off x="9553902" y="5842821"/>
            <a:ext cx="1103587" cy="463386"/>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675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3BD98-ABB7-44FC-9540-0424F940B7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91150" y="1331290"/>
            <a:ext cx="6398596" cy="4383082"/>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17</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426222" y="398899"/>
            <a:ext cx="4478450" cy="6247864"/>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When you create a new question, Moodle will automatically save the question in your </a:t>
            </a:r>
            <a:r>
              <a:rPr lang="en-US" sz="2000" b="1" dirty="0">
                <a:solidFill>
                  <a:srgbClr val="0070C0"/>
                </a:solidFill>
                <a:latin typeface="Century Gothic" panose="020B0502020202020204" pitchFamily="34" charset="0"/>
              </a:rPr>
              <a:t>Quiz bank</a:t>
            </a:r>
            <a:r>
              <a:rPr lang="en-US" sz="2000" dirty="0">
                <a:solidFill>
                  <a:srgbClr val="0070C0"/>
                </a:solidFill>
                <a:latin typeface="Century Gothic" panose="020B0502020202020204" pitchFamily="34" charset="0"/>
              </a:rPr>
              <a:t>.</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Your quiz bank is a collection of questions that you have created and which can be reused for other quizzes.</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If you have already arranged quiz bank </a:t>
            </a:r>
            <a:r>
              <a:rPr lang="en-US" sz="2000" b="1" dirty="0">
                <a:solidFill>
                  <a:srgbClr val="0070C0"/>
                </a:solidFill>
                <a:latin typeface="Century Gothic" panose="020B0502020202020204" pitchFamily="34" charset="0"/>
              </a:rPr>
              <a:t>Categories</a:t>
            </a:r>
            <a:r>
              <a:rPr lang="en-US" sz="2000" dirty="0">
                <a:solidFill>
                  <a:srgbClr val="0070C0"/>
                </a:solidFill>
                <a:latin typeface="Century Gothic" panose="020B0502020202020204" pitchFamily="34" charset="0"/>
              </a:rPr>
              <a:t>, you can choose in which one you want to place your new question. Otherwise, you can select the default category that Moodle has created for the quiz or for the course.</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A quiz bank corresponding to each of your courses will have been created by default.</a:t>
            </a:r>
          </a:p>
        </p:txBody>
      </p:sp>
      <p:cxnSp>
        <p:nvCxnSpPr>
          <p:cNvPr id="14" name="Straight Arrow Connector 13">
            <a:extLst>
              <a:ext uri="{FF2B5EF4-FFF2-40B4-BE49-F238E27FC236}">
                <a16:creationId xmlns:a16="http://schemas.microsoft.com/office/drawing/2014/main" id="{91B21DAD-6576-4EAE-A9F6-7F6BC70F97E1}"/>
              </a:ext>
            </a:extLst>
          </p:cNvPr>
          <p:cNvCxnSpPr>
            <a:cxnSpLocks/>
          </p:cNvCxnSpPr>
          <p:nvPr/>
        </p:nvCxnSpPr>
        <p:spPr>
          <a:xfrm flipV="1">
            <a:off x="4904672" y="2608424"/>
            <a:ext cx="596852" cy="528404"/>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5711CC4-9D5D-FB16-3D8D-06BEA9659EA0}"/>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FF0C53B-BE08-D82C-33C8-0E4CB02B2FAA}"/>
              </a:ext>
            </a:extLst>
          </p:cNvPr>
          <p:cNvSpPr/>
          <p:nvPr/>
        </p:nvSpPr>
        <p:spPr>
          <a:xfrm>
            <a:off x="5528440" y="2154621"/>
            <a:ext cx="3920359" cy="409903"/>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988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3BD98-ABB7-44FC-9540-0424F940B7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65398" y="1513585"/>
            <a:ext cx="5932034" cy="4033782"/>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18</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394568" y="1013270"/>
            <a:ext cx="5115076" cy="5262979"/>
          </a:xfrm>
          <a:prstGeom prst="rect">
            <a:avLst/>
          </a:prstGeom>
          <a:noFill/>
        </p:spPr>
        <p:txBody>
          <a:bodyPr wrap="square" rtlCol="0">
            <a:spAutoFit/>
          </a:bodyPr>
          <a:lstStyle/>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Choosing an informative </a:t>
            </a:r>
            <a:r>
              <a:rPr lang="en-US" sz="2400" b="1" dirty="0">
                <a:solidFill>
                  <a:srgbClr val="0070C0"/>
                </a:solidFill>
                <a:latin typeface="Century Gothic" panose="020B0502020202020204" pitchFamily="34" charset="0"/>
              </a:rPr>
              <a:t>Question</a:t>
            </a:r>
            <a:r>
              <a:rPr lang="en-US" sz="2400" dirty="0">
                <a:solidFill>
                  <a:srgbClr val="0070C0"/>
                </a:solidFill>
                <a:latin typeface="Century Gothic" panose="020B0502020202020204" pitchFamily="34" charset="0"/>
              </a:rPr>
              <a:t> </a:t>
            </a:r>
            <a:r>
              <a:rPr lang="en-US" sz="2400" b="1" dirty="0">
                <a:solidFill>
                  <a:srgbClr val="0070C0"/>
                </a:solidFill>
                <a:latin typeface="Century Gothic" panose="020B0502020202020204" pitchFamily="34" charset="0"/>
              </a:rPr>
              <a:t>name</a:t>
            </a:r>
            <a:r>
              <a:rPr lang="en-US" sz="2400" dirty="0">
                <a:solidFill>
                  <a:srgbClr val="0070C0"/>
                </a:solidFill>
                <a:latin typeface="Century Gothic" panose="020B0502020202020204" pitchFamily="34" charset="0"/>
              </a:rPr>
              <a:t> helps you easily sort through your question bank later on when you need to make a new quiz. </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You could call your question “Trigonometry Question 5,” or “Plato’s theory of anamnesis,” or whatever will later help you easily locate the questions you need.</a:t>
            </a:r>
          </a:p>
          <a:p>
            <a:endParaRPr lang="en-US" sz="2400" dirty="0">
              <a:solidFill>
                <a:srgbClr val="0070C0"/>
              </a:solidFill>
              <a:latin typeface="Century Gothic" panose="020B0502020202020204" pitchFamily="34" charset="0"/>
            </a:endParaRPr>
          </a:p>
        </p:txBody>
      </p:sp>
      <p:cxnSp>
        <p:nvCxnSpPr>
          <p:cNvPr id="14" name="Straight Arrow Connector 13">
            <a:extLst>
              <a:ext uri="{FF2B5EF4-FFF2-40B4-BE49-F238E27FC236}">
                <a16:creationId xmlns:a16="http://schemas.microsoft.com/office/drawing/2014/main" id="{91B21DAD-6576-4EAE-A9F6-7F6BC70F97E1}"/>
              </a:ext>
            </a:extLst>
          </p:cNvPr>
          <p:cNvCxnSpPr>
            <a:cxnSpLocks/>
          </p:cNvCxnSpPr>
          <p:nvPr/>
        </p:nvCxnSpPr>
        <p:spPr>
          <a:xfrm>
            <a:off x="5297119" y="2313595"/>
            <a:ext cx="425050" cy="272823"/>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CE70CBD-A968-B206-8737-7A02ACEBDC39}"/>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165904C-654F-2CB1-C3F2-6741FE333A47}"/>
              </a:ext>
            </a:extLst>
          </p:cNvPr>
          <p:cNvSpPr/>
          <p:nvPr/>
        </p:nvSpPr>
        <p:spPr>
          <a:xfrm>
            <a:off x="5904211" y="2600610"/>
            <a:ext cx="4133167" cy="352797"/>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013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3BD98-ABB7-44FC-9540-0424F940B7AD}"/>
              </a:ext>
            </a:extLst>
          </p:cNvPr>
          <p:cNvPicPr>
            <a:picLocks noChangeAspect="1"/>
          </p:cNvPicPr>
          <p:nvPr/>
        </p:nvPicPr>
        <p:blipFill rotWithShape="1">
          <a:blip r:embed="rId2">
            <a:extLst>
              <a:ext uri="{28A0092B-C50C-407E-A947-70E740481C1C}">
                <a14:useLocalDpi xmlns:a14="http://schemas.microsoft.com/office/drawing/2010/main" val="0"/>
              </a:ext>
            </a:extLst>
          </a:blip>
          <a:srcRect b="12467"/>
          <a:stretch/>
        </p:blipFill>
        <p:spPr>
          <a:xfrm>
            <a:off x="1677327" y="3032261"/>
            <a:ext cx="8837346" cy="2917212"/>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19</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1276511" y="1100632"/>
            <a:ext cx="9372278" cy="830997"/>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Fill in the question text. This is the question that will actually appear to your students.</a:t>
            </a:r>
          </a:p>
        </p:txBody>
      </p:sp>
      <p:sp>
        <p:nvSpPr>
          <p:cNvPr id="2" name="Rectangle 1">
            <a:extLst>
              <a:ext uri="{FF2B5EF4-FFF2-40B4-BE49-F238E27FC236}">
                <a16:creationId xmlns:a16="http://schemas.microsoft.com/office/drawing/2014/main" id="{27323865-2ACB-DA85-7FB7-313D77AC9F11}"/>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41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B5659-5FE3-D142-D033-252BB0BF0C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8842" y="2886332"/>
            <a:ext cx="9374317" cy="3001748"/>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2</a:t>
            </a:fld>
            <a:endParaRPr lang="en-US" dirty="0"/>
          </a:p>
        </p:txBody>
      </p:sp>
      <p:sp>
        <p:nvSpPr>
          <p:cNvPr id="4" name="Title 3">
            <a:extLst>
              <a:ext uri="{FF2B5EF4-FFF2-40B4-BE49-F238E27FC236}">
                <a16:creationId xmlns:a16="http://schemas.microsoft.com/office/drawing/2014/main" id="{CC8D0727-FCFF-497F-A512-8F59F27931B8}"/>
              </a:ext>
            </a:extLst>
          </p:cNvPr>
          <p:cNvSpPr txBox="1">
            <a:spLocks/>
          </p:cNvSpPr>
          <p:nvPr/>
        </p:nvSpPr>
        <p:spPr>
          <a:xfrm>
            <a:off x="838198" y="278858"/>
            <a:ext cx="10515600" cy="1176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132CF"/>
                </a:solidFill>
                <a:latin typeface="Century Gothic" panose="020B0502020202020204" pitchFamily="34" charset="0"/>
              </a:rPr>
              <a:t>1. Creating a Quiz</a:t>
            </a:r>
          </a:p>
        </p:txBody>
      </p:sp>
      <p:sp>
        <p:nvSpPr>
          <p:cNvPr id="5" name="TextBox 4">
            <a:extLst>
              <a:ext uri="{FF2B5EF4-FFF2-40B4-BE49-F238E27FC236}">
                <a16:creationId xmlns:a16="http://schemas.microsoft.com/office/drawing/2014/main" id="{35852093-4ABD-4186-9CBF-2984ACED47FC}"/>
              </a:ext>
            </a:extLst>
          </p:cNvPr>
          <p:cNvSpPr txBox="1"/>
          <p:nvPr/>
        </p:nvSpPr>
        <p:spPr>
          <a:xfrm>
            <a:off x="484742" y="1598814"/>
            <a:ext cx="11402457" cy="461665"/>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On your course page, turn on </a:t>
            </a:r>
            <a:r>
              <a:rPr lang="en-US" sz="2400" b="1" dirty="0">
                <a:solidFill>
                  <a:srgbClr val="0070C0"/>
                </a:solidFill>
                <a:latin typeface="Century Gothic" panose="020B0502020202020204" pitchFamily="34" charset="0"/>
              </a:rPr>
              <a:t>Edit mode </a:t>
            </a:r>
            <a:r>
              <a:rPr lang="en-US" sz="2400" dirty="0">
                <a:solidFill>
                  <a:srgbClr val="0070C0"/>
                </a:solidFill>
                <a:latin typeface="Century Gothic" panose="020B0502020202020204" pitchFamily="34" charset="0"/>
              </a:rPr>
              <a:t>in the top, right-hand corner. </a:t>
            </a:r>
          </a:p>
        </p:txBody>
      </p:sp>
      <p:cxnSp>
        <p:nvCxnSpPr>
          <p:cNvPr id="9" name="Straight Arrow Connector 8">
            <a:extLst>
              <a:ext uri="{FF2B5EF4-FFF2-40B4-BE49-F238E27FC236}">
                <a16:creationId xmlns:a16="http://schemas.microsoft.com/office/drawing/2014/main" id="{40D9963A-779D-42C3-B03F-73744FEE35E9}"/>
              </a:ext>
            </a:extLst>
          </p:cNvPr>
          <p:cNvCxnSpPr>
            <a:cxnSpLocks/>
          </p:cNvCxnSpPr>
          <p:nvPr/>
        </p:nvCxnSpPr>
        <p:spPr>
          <a:xfrm>
            <a:off x="6363730" y="2119526"/>
            <a:ext cx="3089189" cy="883166"/>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93A209A-0720-C106-9DAE-8628C7A3FB8A}"/>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BA96F00-711A-F864-B467-902271771801}"/>
              </a:ext>
            </a:extLst>
          </p:cNvPr>
          <p:cNvSpPr/>
          <p:nvPr/>
        </p:nvSpPr>
        <p:spPr>
          <a:xfrm>
            <a:off x="9556417" y="3008362"/>
            <a:ext cx="1174645" cy="323417"/>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51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20</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921984" y="1139049"/>
            <a:ext cx="10541376" cy="2554545"/>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You can set the </a:t>
            </a:r>
            <a:r>
              <a:rPr lang="en-US" sz="2000" b="1" dirty="0">
                <a:solidFill>
                  <a:srgbClr val="0070C0"/>
                </a:solidFill>
                <a:latin typeface="Century Gothic" panose="020B0502020202020204" pitchFamily="34" charset="0"/>
              </a:rPr>
              <a:t>Default mark</a:t>
            </a:r>
            <a:r>
              <a:rPr lang="en-US" sz="2000" dirty="0">
                <a:solidFill>
                  <a:srgbClr val="0070C0"/>
                </a:solidFill>
                <a:latin typeface="Century Gothic" panose="020B0502020202020204" pitchFamily="34" charset="0"/>
              </a:rPr>
              <a:t> for the question. Because we are adding this question both to our quiz and to our quiz bank, Moodle is asking how many marks this question should usually be worth. In this case, because it is a multiple choice question, perhaps it should only be worth 1 point. Other kinds of more elaborate questions might be worth more; or sometimes you might want to make all questions worth 2 or 3 points just so that the quiz total comes out to an easily divisible number. Whenever you borrow a question from the quiz bank, you will be able to change how many points it is worth for a given quiz.</a:t>
            </a:r>
          </a:p>
        </p:txBody>
      </p:sp>
      <p:pic>
        <p:nvPicPr>
          <p:cNvPr id="2" name="Picture 1">
            <a:extLst>
              <a:ext uri="{FF2B5EF4-FFF2-40B4-BE49-F238E27FC236}">
                <a16:creationId xmlns:a16="http://schemas.microsoft.com/office/drawing/2014/main" id="{1569E99E-0C64-463B-B52D-9FDF7DE845FD}"/>
              </a:ext>
            </a:extLst>
          </p:cNvPr>
          <p:cNvPicPr>
            <a:picLocks noChangeAspect="1"/>
          </p:cNvPicPr>
          <p:nvPr/>
        </p:nvPicPr>
        <p:blipFill>
          <a:blip r:embed="rId2"/>
          <a:stretch>
            <a:fillRect/>
          </a:stretch>
        </p:blipFill>
        <p:spPr>
          <a:xfrm>
            <a:off x="3344300" y="4480528"/>
            <a:ext cx="5696745" cy="1238423"/>
          </a:xfrm>
          <a:prstGeom prst="rect">
            <a:avLst/>
          </a:prstGeom>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38C781F6-3891-846D-86A5-3C84B221E28B}"/>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306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21</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825311" y="406705"/>
            <a:ext cx="10541376" cy="2554545"/>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In the </a:t>
            </a:r>
            <a:r>
              <a:rPr lang="en-US" sz="2000" b="1" dirty="0">
                <a:solidFill>
                  <a:srgbClr val="0070C0"/>
                </a:solidFill>
                <a:latin typeface="Century Gothic" panose="020B0502020202020204" pitchFamily="34" charset="0"/>
              </a:rPr>
              <a:t>General feedback section</a:t>
            </a:r>
            <a:r>
              <a:rPr lang="en-US" sz="2000" dirty="0">
                <a:solidFill>
                  <a:srgbClr val="0070C0"/>
                </a:solidFill>
                <a:latin typeface="Century Gothic" panose="020B0502020202020204" pitchFamily="34" charset="0"/>
              </a:rPr>
              <a:t>, you can add the feedback that every student will see (at whatever point you have determined in the quiz settings that they should receive the General feedback). You can add images to help memory and retention.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The General feedback can also tell students where to find the pertinent information if they got the question wrong. E.g., “See Lesson 8, Slide 4,” or “See </a:t>
            </a:r>
            <a:r>
              <a:rPr lang="en-US" sz="2000" i="1" dirty="0">
                <a:solidFill>
                  <a:srgbClr val="0070C0"/>
                </a:solidFill>
                <a:latin typeface="Century Gothic" panose="020B0502020202020204" pitchFamily="34" charset="0"/>
              </a:rPr>
              <a:t>The Fundamentals of Calculus</a:t>
            </a:r>
            <a:r>
              <a:rPr lang="en-US" sz="2000" dirty="0">
                <a:solidFill>
                  <a:srgbClr val="0070C0"/>
                </a:solidFill>
                <a:latin typeface="Century Gothic" panose="020B0502020202020204" pitchFamily="34" charset="0"/>
              </a:rPr>
              <a:t>, Ch. 2.”</a:t>
            </a:r>
          </a:p>
        </p:txBody>
      </p:sp>
      <p:pic>
        <p:nvPicPr>
          <p:cNvPr id="2" name="Picture 1">
            <a:extLst>
              <a:ext uri="{FF2B5EF4-FFF2-40B4-BE49-F238E27FC236}">
                <a16:creationId xmlns:a16="http://schemas.microsoft.com/office/drawing/2014/main" id="{1569E99E-0C64-463B-B52D-9FDF7DE8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08" y="3250260"/>
            <a:ext cx="11212981" cy="3201035"/>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D8C0238D-8180-9CC0-CEBC-192E481C324F}"/>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73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22</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1077259" y="379925"/>
            <a:ext cx="10541376" cy="3170099"/>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The default setting for this type of question is that only one answer can be chosen by the student. In this case, we will keep the default setting, but there are many possibilities to explore in Moodle.</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 have the option to </a:t>
            </a:r>
            <a:r>
              <a:rPr lang="en-US" sz="2000" b="1" dirty="0">
                <a:solidFill>
                  <a:srgbClr val="0070C0"/>
                </a:solidFill>
                <a:latin typeface="Century Gothic" panose="020B0502020202020204" pitchFamily="34" charset="0"/>
              </a:rPr>
              <a:t>Shuffle</a:t>
            </a:r>
            <a:r>
              <a:rPr lang="en-US" sz="2000" dirty="0">
                <a:solidFill>
                  <a:srgbClr val="0070C0"/>
                </a:solidFill>
                <a:latin typeface="Century Gothic" panose="020B0502020202020204" pitchFamily="34" charset="0"/>
              </a:rPr>
              <a:t> the order of the choices that the student receives, and you can choose how the choices are numbered. </a:t>
            </a:r>
          </a:p>
          <a:p>
            <a:endParaRPr lang="en-US" sz="2000" dirty="0">
              <a:solidFill>
                <a:srgbClr val="0070C0"/>
              </a:solidFill>
              <a:latin typeface="Century Gothic" panose="020B0502020202020204" pitchFamily="34" charset="0"/>
            </a:endParaRPr>
          </a:p>
          <a:p>
            <a:r>
              <a:rPr lang="en-US" sz="2000" i="1" dirty="0">
                <a:solidFill>
                  <a:srgbClr val="0070C0"/>
                </a:solidFill>
                <a:latin typeface="Century Gothic" panose="020B0502020202020204" pitchFamily="34" charset="0"/>
              </a:rPr>
              <a:t>Note: If you elect to shuffle the choices, make sure you do not use answers like “All of the above,” “None of the above,” or “A and C.” If the answers are shuffled, then these often will not make sense to the student.</a:t>
            </a:r>
          </a:p>
        </p:txBody>
      </p:sp>
      <p:pic>
        <p:nvPicPr>
          <p:cNvPr id="2" name="Picture 1">
            <a:extLst>
              <a:ext uri="{FF2B5EF4-FFF2-40B4-BE49-F238E27FC236}">
                <a16:creationId xmlns:a16="http://schemas.microsoft.com/office/drawing/2014/main" id="{1569E99E-0C64-463B-B52D-9FDF7DE845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77067" y="3774057"/>
            <a:ext cx="5010393" cy="2697904"/>
          </a:xfrm>
          <a:prstGeom prst="rect">
            <a:avLst/>
          </a:prstGeom>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5F7B7B8D-982C-22DE-EC28-7ACD18620B64}"/>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512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23</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42875" y="1074509"/>
            <a:ext cx="3975244" cy="4708981"/>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For a multiple-choice question, create a selection of incorrect answers and one correct answer.</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 can specify the </a:t>
            </a:r>
            <a:r>
              <a:rPr lang="en-US" sz="2000" b="1" dirty="0">
                <a:solidFill>
                  <a:srgbClr val="0070C0"/>
                </a:solidFill>
                <a:latin typeface="Century Gothic" panose="020B0502020202020204" pitchFamily="34" charset="0"/>
              </a:rPr>
              <a:t>Grade</a:t>
            </a:r>
            <a:r>
              <a:rPr lang="en-US" sz="2000" dirty="0">
                <a:solidFill>
                  <a:srgbClr val="0070C0"/>
                </a:solidFill>
                <a:latin typeface="Century Gothic" panose="020B0502020202020204" pitchFamily="34" charset="0"/>
              </a:rPr>
              <a:t> to be received for each correct and partially correct answer.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At least one of the choices must be worth 100%. You can make another partially correct answer worth, e.g., 50% of the grade.</a:t>
            </a:r>
          </a:p>
          <a:p>
            <a:endParaRPr lang="en-US" sz="2000" dirty="0">
              <a:solidFill>
                <a:srgbClr val="0070C0"/>
              </a:solidFill>
              <a:latin typeface="Century Gothic" panose="020B0502020202020204" pitchFamily="34" charset="0"/>
            </a:endParaRPr>
          </a:p>
        </p:txBody>
      </p:sp>
      <p:pic>
        <p:nvPicPr>
          <p:cNvPr id="2" name="Picture 1">
            <a:extLst>
              <a:ext uri="{FF2B5EF4-FFF2-40B4-BE49-F238E27FC236}">
                <a16:creationId xmlns:a16="http://schemas.microsoft.com/office/drawing/2014/main" id="{1569E99E-0C64-463B-B52D-9FDF7DE845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60994" y="962281"/>
            <a:ext cx="6288321" cy="5039125"/>
          </a:xfrm>
          <a:prstGeom prst="rect">
            <a:avLst/>
          </a:prstGeom>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47F52B15-84E6-866D-9568-7AFA54DBE95C}"/>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BB4AB9C-0360-191F-6E61-03E6885157AB}"/>
              </a:ext>
            </a:extLst>
          </p:cNvPr>
          <p:cNvSpPr/>
          <p:nvPr/>
        </p:nvSpPr>
        <p:spPr>
          <a:xfrm>
            <a:off x="5360276" y="2207173"/>
            <a:ext cx="2448910" cy="525518"/>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853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24</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676128" y="766786"/>
            <a:ext cx="10839743" cy="1569660"/>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The </a:t>
            </a:r>
            <a:r>
              <a:rPr lang="en-US" sz="2400" b="1" dirty="0">
                <a:solidFill>
                  <a:srgbClr val="0070C0"/>
                </a:solidFill>
                <a:latin typeface="Century Gothic" panose="020B0502020202020204" pitchFamily="34" charset="0"/>
              </a:rPr>
              <a:t>choice-specific feedback </a:t>
            </a:r>
            <a:r>
              <a:rPr lang="en-US" sz="2400" dirty="0">
                <a:solidFill>
                  <a:srgbClr val="0070C0"/>
                </a:solidFill>
                <a:latin typeface="Century Gothic" panose="020B0502020202020204" pitchFamily="34" charset="0"/>
              </a:rPr>
              <a:t>can be useful. You can say things like, “This was indeed discussed in the dialogue, but Socrates </a:t>
            </a:r>
            <a:r>
              <a:rPr lang="en-US" sz="2400" i="1" dirty="0">
                <a:solidFill>
                  <a:srgbClr val="0070C0"/>
                </a:solidFill>
                <a:latin typeface="Century Gothic" panose="020B0502020202020204" pitchFamily="34" charset="0"/>
              </a:rPr>
              <a:t>rejected</a:t>
            </a:r>
            <a:r>
              <a:rPr lang="en-US" sz="2400" dirty="0">
                <a:solidFill>
                  <a:srgbClr val="0070C0"/>
                </a:solidFill>
                <a:latin typeface="Century Gothic" panose="020B0502020202020204" pitchFamily="34" charset="0"/>
              </a:rPr>
              <a:t> this thesis”; or, “This is the incorrect solution you get if you use the Sine function instead of the Cosine function.” </a:t>
            </a:r>
          </a:p>
        </p:txBody>
      </p:sp>
      <p:pic>
        <p:nvPicPr>
          <p:cNvPr id="2" name="Picture 1">
            <a:extLst>
              <a:ext uri="{FF2B5EF4-FFF2-40B4-BE49-F238E27FC236}">
                <a16:creationId xmlns:a16="http://schemas.microsoft.com/office/drawing/2014/main" id="{1569E99E-0C64-463B-B52D-9FDF7DE8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243" y="3219419"/>
            <a:ext cx="7673514" cy="2871794"/>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F64DE81D-9609-7F05-4F22-9B389B35A867}"/>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CBC4A93-6DE1-B04D-0A98-3BDD017CF2F5}"/>
              </a:ext>
            </a:extLst>
          </p:cNvPr>
          <p:cNvSpPr/>
          <p:nvPr/>
        </p:nvSpPr>
        <p:spPr>
          <a:xfrm>
            <a:off x="2375338" y="4908331"/>
            <a:ext cx="7430814" cy="1093076"/>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359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25</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900642" y="1459556"/>
            <a:ext cx="10648256" cy="1569660"/>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You can explore the other quiz settings, but this should be sufficient to set up a basic multiple-choice question.</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When you are finished, select </a:t>
            </a:r>
            <a:r>
              <a:rPr lang="en-US" sz="2400" b="1" dirty="0">
                <a:solidFill>
                  <a:srgbClr val="0070C0"/>
                </a:solidFill>
                <a:latin typeface="Century Gothic" panose="020B0502020202020204" pitchFamily="34" charset="0"/>
              </a:rPr>
              <a:t>Save Changes</a:t>
            </a:r>
            <a:r>
              <a:rPr lang="en-US" sz="2400" dirty="0">
                <a:solidFill>
                  <a:srgbClr val="0070C0"/>
                </a:solidFill>
                <a:latin typeface="Century Gothic" panose="020B0502020202020204" pitchFamily="34" charset="0"/>
              </a:rPr>
              <a:t> at the bottom.</a:t>
            </a:r>
          </a:p>
        </p:txBody>
      </p:sp>
      <p:sp>
        <p:nvSpPr>
          <p:cNvPr id="2" name="Rectangle 1">
            <a:extLst>
              <a:ext uri="{FF2B5EF4-FFF2-40B4-BE49-F238E27FC236}">
                <a16:creationId xmlns:a16="http://schemas.microsoft.com/office/drawing/2014/main" id="{B481C03E-CDE9-DDF7-7E19-F592F8DE5BF9}"/>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258DF54-C2F4-75EC-43FA-56AF2C31E509}"/>
              </a:ext>
            </a:extLst>
          </p:cNvPr>
          <p:cNvPicPr>
            <a:picLocks noChangeAspect="1"/>
          </p:cNvPicPr>
          <p:nvPr/>
        </p:nvPicPr>
        <p:blipFill>
          <a:blip r:embed="rId2"/>
          <a:stretch>
            <a:fillRect/>
          </a:stretch>
        </p:blipFill>
        <p:spPr>
          <a:xfrm>
            <a:off x="4198562" y="4613614"/>
            <a:ext cx="3794877" cy="14960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42679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26</a:t>
            </a:fld>
            <a:endParaRPr lang="en-US" dirty="0"/>
          </a:p>
        </p:txBody>
      </p:sp>
      <p:pic>
        <p:nvPicPr>
          <p:cNvPr id="4" name="Picture 3">
            <a:extLst>
              <a:ext uri="{FF2B5EF4-FFF2-40B4-BE49-F238E27FC236}">
                <a16:creationId xmlns:a16="http://schemas.microsoft.com/office/drawing/2014/main" id="{6B171C15-91CB-4041-88CD-06112C72818C}"/>
              </a:ext>
            </a:extLst>
          </p:cNvPr>
          <p:cNvPicPr>
            <a:picLocks noChangeAspect="1"/>
          </p:cNvPicPr>
          <p:nvPr/>
        </p:nvPicPr>
        <p:blipFill rotWithShape="1">
          <a:blip r:embed="rId2">
            <a:extLst>
              <a:ext uri="{28A0092B-C50C-407E-A947-70E740481C1C}">
                <a14:useLocalDpi xmlns:a14="http://schemas.microsoft.com/office/drawing/2010/main" val="0"/>
              </a:ext>
            </a:extLst>
          </a:blip>
          <a:srcRect t="8358" b="8358"/>
          <a:stretch/>
        </p:blipFill>
        <p:spPr>
          <a:xfrm>
            <a:off x="931186" y="4293208"/>
            <a:ext cx="10457251" cy="2061592"/>
          </a:xfrm>
          <a:prstGeom prst="rect">
            <a:avLst/>
          </a:prstGeom>
          <a:effectLst>
            <a:outerShdw blurRad="63500" sx="102000" sy="102000" algn="ctr" rotWithShape="0">
              <a:prstClr val="black">
                <a:alpha val="40000"/>
              </a:prstClr>
            </a:outerShdw>
          </a:effectLst>
        </p:spPr>
      </p:pic>
      <p:cxnSp>
        <p:nvCxnSpPr>
          <p:cNvPr id="6" name="Straight Arrow Connector 5">
            <a:extLst>
              <a:ext uri="{FF2B5EF4-FFF2-40B4-BE49-F238E27FC236}">
                <a16:creationId xmlns:a16="http://schemas.microsoft.com/office/drawing/2014/main" id="{1C6B457B-C77A-47DA-BCAA-3DF09E0B630D}"/>
              </a:ext>
            </a:extLst>
          </p:cNvPr>
          <p:cNvCxnSpPr>
            <a:cxnSpLocks/>
          </p:cNvCxnSpPr>
          <p:nvPr/>
        </p:nvCxnSpPr>
        <p:spPr>
          <a:xfrm flipH="1">
            <a:off x="11260814" y="5436524"/>
            <a:ext cx="277253" cy="4405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D0A98D-6724-45B6-A18D-0FF895CEDFF9}"/>
              </a:ext>
            </a:extLst>
          </p:cNvPr>
          <p:cNvCxnSpPr>
            <a:cxnSpLocks/>
          </p:cNvCxnSpPr>
          <p:nvPr/>
        </p:nvCxnSpPr>
        <p:spPr>
          <a:xfrm>
            <a:off x="1518249" y="5419272"/>
            <a:ext cx="207034" cy="1878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Arc 12">
            <a:extLst>
              <a:ext uri="{FF2B5EF4-FFF2-40B4-BE49-F238E27FC236}">
                <a16:creationId xmlns:a16="http://schemas.microsoft.com/office/drawing/2014/main" id="{D1034470-24D7-4B5C-B2DF-D322907872D7}"/>
              </a:ext>
            </a:extLst>
          </p:cNvPr>
          <p:cNvSpPr/>
          <p:nvPr/>
        </p:nvSpPr>
        <p:spPr>
          <a:xfrm rot="21030802">
            <a:off x="4515421" y="1467212"/>
            <a:ext cx="7381702" cy="5877854"/>
          </a:xfrm>
          <a:prstGeom prst="arc">
            <a:avLst>
              <a:gd name="adj1" fmla="val 16615698"/>
              <a:gd name="adj2" fmla="val 1685693"/>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0A50BB-4DDD-4813-BF28-4B2CB09FD104}"/>
              </a:ext>
            </a:extLst>
          </p:cNvPr>
          <p:cNvSpPr/>
          <p:nvPr/>
        </p:nvSpPr>
        <p:spPr>
          <a:xfrm>
            <a:off x="237795" y="2070340"/>
            <a:ext cx="1366718" cy="3416060"/>
          </a:xfrm>
          <a:custGeom>
            <a:avLst/>
            <a:gdLst>
              <a:gd name="connsiteX0" fmla="*/ 366054 w 1366718"/>
              <a:gd name="connsiteY0" fmla="*/ 0 h 3416060"/>
              <a:gd name="connsiteX1" fmla="*/ 55503 w 1366718"/>
              <a:gd name="connsiteY1" fmla="*/ 569343 h 3416060"/>
              <a:gd name="connsiteX2" fmla="*/ 38250 w 1366718"/>
              <a:gd name="connsiteY2" fmla="*/ 1500996 h 3416060"/>
              <a:gd name="connsiteX3" fmla="*/ 452318 w 1366718"/>
              <a:gd name="connsiteY3" fmla="*/ 2467154 h 3416060"/>
              <a:gd name="connsiteX4" fmla="*/ 1366718 w 1366718"/>
              <a:gd name="connsiteY4" fmla="*/ 3416060 h 341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718" h="3416060">
                <a:moveTo>
                  <a:pt x="366054" y="0"/>
                </a:moveTo>
                <a:cubicBezTo>
                  <a:pt x="238095" y="159588"/>
                  <a:pt x="110137" y="319177"/>
                  <a:pt x="55503" y="569343"/>
                </a:cubicBezTo>
                <a:cubicBezTo>
                  <a:pt x="869" y="819509"/>
                  <a:pt x="-27886" y="1184694"/>
                  <a:pt x="38250" y="1500996"/>
                </a:cubicBezTo>
                <a:cubicBezTo>
                  <a:pt x="104386" y="1817298"/>
                  <a:pt x="230907" y="2147977"/>
                  <a:pt x="452318" y="2467154"/>
                </a:cubicBezTo>
                <a:cubicBezTo>
                  <a:pt x="673729" y="2786331"/>
                  <a:pt x="1266077" y="3390181"/>
                  <a:pt x="1366718" y="3416060"/>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53D3861-D9B4-0CC6-731B-18E6772B2B2A}"/>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852093-4ABD-4186-9CBF-2984ACED47FC}"/>
              </a:ext>
            </a:extLst>
          </p:cNvPr>
          <p:cNvSpPr txBox="1"/>
          <p:nvPr/>
        </p:nvSpPr>
        <p:spPr>
          <a:xfrm>
            <a:off x="673410" y="716196"/>
            <a:ext cx="10845177" cy="3477875"/>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Back on the quiz page, we can see our new quiz question has been added.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I can easily </a:t>
            </a:r>
            <a:r>
              <a:rPr lang="en-US" sz="2000" b="1" dirty="0">
                <a:solidFill>
                  <a:srgbClr val="0070C0"/>
                </a:solidFill>
                <a:latin typeface="Century Gothic" panose="020B0502020202020204" pitchFamily="34" charset="0"/>
              </a:rPr>
              <a:t>change how many points this question is worth</a:t>
            </a:r>
            <a:r>
              <a:rPr lang="en-US" sz="2000" dirty="0">
                <a:solidFill>
                  <a:srgbClr val="0070C0"/>
                </a:solidFill>
                <a:latin typeface="Century Gothic" panose="020B0502020202020204" pitchFamily="34" charset="0"/>
              </a:rPr>
              <a:t>.</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Or I can </a:t>
            </a:r>
            <a:r>
              <a:rPr lang="en-US" sz="2000" b="1" dirty="0">
                <a:solidFill>
                  <a:srgbClr val="0070C0"/>
                </a:solidFill>
                <a:latin typeface="Century Gothic" panose="020B0502020202020204" pitchFamily="34" charset="0"/>
              </a:rPr>
              <a:t>edit the question by clicking on it</a:t>
            </a:r>
            <a:r>
              <a:rPr lang="en-US" sz="2000" dirty="0">
                <a:solidFill>
                  <a:srgbClr val="0070C0"/>
                </a:solidFill>
                <a:latin typeface="Century Gothic" panose="020B0502020202020204" pitchFamily="34" charset="0"/>
              </a:rPr>
              <a:t>.</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 can also </a:t>
            </a:r>
            <a:r>
              <a:rPr lang="en-US" sz="2000" b="1" dirty="0">
                <a:solidFill>
                  <a:srgbClr val="0070C0"/>
                </a:solidFill>
                <a:latin typeface="Century Gothic" panose="020B0502020202020204" pitchFamily="34" charset="0"/>
              </a:rPr>
              <a:t>preview</a:t>
            </a:r>
            <a:r>
              <a:rPr lang="en-US" sz="2000" dirty="0">
                <a:solidFill>
                  <a:srgbClr val="0070C0"/>
                </a:solidFill>
                <a:latin typeface="Century Gothic" panose="020B0502020202020204" pitchFamily="34" charset="0"/>
              </a:rPr>
              <a:t> the question again by clicking on the magnifying glass.</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When you are finished adding questions, you should make sure that the total number of points of the questions should equal the maximum grade that you have designated for the quiz.</a:t>
            </a:r>
          </a:p>
        </p:txBody>
      </p:sp>
      <p:sp>
        <p:nvSpPr>
          <p:cNvPr id="14" name="Rectangle: Rounded Corners 13">
            <a:extLst>
              <a:ext uri="{FF2B5EF4-FFF2-40B4-BE49-F238E27FC236}">
                <a16:creationId xmlns:a16="http://schemas.microsoft.com/office/drawing/2014/main" id="{1AFD04E3-6D39-AD2A-524A-9EE2AEF55D33}"/>
              </a:ext>
            </a:extLst>
          </p:cNvPr>
          <p:cNvSpPr/>
          <p:nvPr/>
        </p:nvSpPr>
        <p:spPr>
          <a:xfrm>
            <a:off x="1761572" y="5795955"/>
            <a:ext cx="4166261" cy="344554"/>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6C0E40CD-7731-B496-B8A9-0DD8D1BF0AED}"/>
              </a:ext>
            </a:extLst>
          </p:cNvPr>
          <p:cNvSpPr/>
          <p:nvPr/>
        </p:nvSpPr>
        <p:spPr>
          <a:xfrm>
            <a:off x="10562896" y="5801712"/>
            <a:ext cx="588580" cy="388882"/>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BA82564-28A1-87D5-5D92-54A4DF717A1D}"/>
              </a:ext>
            </a:extLst>
          </p:cNvPr>
          <p:cNvSpPr/>
          <p:nvPr/>
        </p:nvSpPr>
        <p:spPr>
          <a:xfrm>
            <a:off x="10068910" y="5812222"/>
            <a:ext cx="252249" cy="315310"/>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00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27</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673410" y="716196"/>
            <a:ext cx="10845177" cy="1938992"/>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Once you have set up a few questions, you can use the arrow cross to </a:t>
            </a:r>
            <a:r>
              <a:rPr lang="en-US" sz="2000" b="1" dirty="0">
                <a:solidFill>
                  <a:srgbClr val="0070C0"/>
                </a:solidFill>
                <a:latin typeface="Century Gothic" panose="020B0502020202020204" pitchFamily="34" charset="0"/>
              </a:rPr>
              <a:t>reorder</a:t>
            </a:r>
            <a:r>
              <a:rPr lang="en-US" sz="2000" dirty="0">
                <a:solidFill>
                  <a:srgbClr val="0070C0"/>
                </a:solidFill>
                <a:latin typeface="Century Gothic" panose="020B0502020202020204" pitchFamily="34" charset="0"/>
              </a:rPr>
              <a:t> them.</a:t>
            </a:r>
            <a:br>
              <a:rPr lang="en-US" sz="2000" dirty="0">
                <a:solidFill>
                  <a:srgbClr val="0070C0"/>
                </a:solidFill>
                <a:latin typeface="Century Gothic" panose="020B0502020202020204" pitchFamily="34" charset="0"/>
              </a:rPr>
            </a:br>
            <a:br>
              <a:rPr lang="en-US" sz="2000" dirty="0">
                <a:solidFill>
                  <a:srgbClr val="0070C0"/>
                </a:solidFill>
                <a:latin typeface="Century Gothic" panose="020B0502020202020204" pitchFamily="34" charset="0"/>
              </a:rPr>
            </a:br>
            <a:r>
              <a:rPr lang="en-US" sz="2000" dirty="0">
                <a:solidFill>
                  <a:srgbClr val="0070C0"/>
                </a:solidFill>
                <a:latin typeface="Century Gothic" panose="020B0502020202020204" pitchFamily="34" charset="0"/>
              </a:rPr>
              <a:t>You can also </a:t>
            </a:r>
            <a:r>
              <a:rPr lang="en-US" sz="2000" b="1" dirty="0">
                <a:solidFill>
                  <a:srgbClr val="0070C0"/>
                </a:solidFill>
                <a:latin typeface="Century Gothic" panose="020B0502020202020204" pitchFamily="34" charset="0"/>
              </a:rPr>
              <a:t>Repaginate</a:t>
            </a:r>
            <a:r>
              <a:rPr lang="en-US" sz="2000" dirty="0">
                <a:solidFill>
                  <a:srgbClr val="0070C0"/>
                </a:solidFill>
                <a:latin typeface="Century Gothic" panose="020B0502020202020204" pitchFamily="34" charset="0"/>
              </a:rPr>
              <a:t> to change how many questions appear on a given page of the quiz. In this case, there are two pages, one with three questions and the other with two.</a:t>
            </a:r>
          </a:p>
          <a:p>
            <a:endParaRPr lang="en-US" sz="2000" dirty="0">
              <a:solidFill>
                <a:srgbClr val="0070C0"/>
              </a:solidFill>
              <a:latin typeface="Century Gothic" panose="020B0502020202020204" pitchFamily="34" charset="0"/>
            </a:endParaRPr>
          </a:p>
        </p:txBody>
      </p:sp>
      <p:pic>
        <p:nvPicPr>
          <p:cNvPr id="4" name="Picture 3">
            <a:extLst>
              <a:ext uri="{FF2B5EF4-FFF2-40B4-BE49-F238E27FC236}">
                <a16:creationId xmlns:a16="http://schemas.microsoft.com/office/drawing/2014/main" id="{6B171C15-91CB-4041-88CD-06112C7281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80149" y="2531692"/>
            <a:ext cx="9431698" cy="4052979"/>
          </a:xfrm>
          <a:prstGeom prst="rect">
            <a:avLst/>
          </a:prstGeom>
          <a:effectLst>
            <a:outerShdw blurRad="63500" sx="102000" sy="102000" algn="ctr" rotWithShape="0">
              <a:prstClr val="black">
                <a:alpha val="40000"/>
              </a:prstClr>
            </a:outerShdw>
          </a:effectLst>
        </p:spPr>
      </p:pic>
      <p:cxnSp>
        <p:nvCxnSpPr>
          <p:cNvPr id="9" name="Straight Arrow Connector 8">
            <a:extLst>
              <a:ext uri="{FF2B5EF4-FFF2-40B4-BE49-F238E27FC236}">
                <a16:creationId xmlns:a16="http://schemas.microsoft.com/office/drawing/2014/main" id="{ACD0A98D-6724-45B6-A18D-0FF895CEDFF9}"/>
              </a:ext>
            </a:extLst>
          </p:cNvPr>
          <p:cNvCxnSpPr>
            <a:cxnSpLocks/>
          </p:cNvCxnSpPr>
          <p:nvPr/>
        </p:nvCxnSpPr>
        <p:spPr>
          <a:xfrm flipH="1">
            <a:off x="2035286" y="2313235"/>
            <a:ext cx="127149" cy="872648"/>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2397078-DBBA-D04F-B0AA-CC71A4154590}"/>
              </a:ext>
            </a:extLst>
          </p:cNvPr>
          <p:cNvGrpSpPr/>
          <p:nvPr/>
        </p:nvGrpSpPr>
        <p:grpSpPr>
          <a:xfrm>
            <a:off x="382383" y="1213658"/>
            <a:ext cx="1064307" cy="3014810"/>
            <a:chOff x="382383" y="1213658"/>
            <a:chExt cx="1064307" cy="3014810"/>
          </a:xfrm>
          <a:effectLst>
            <a:outerShdw blurRad="63500" sx="102000" sy="102000" algn="ctr" rotWithShape="0">
              <a:prstClr val="black">
                <a:alpha val="40000"/>
              </a:prstClr>
            </a:outerShdw>
          </a:effectLst>
        </p:grpSpPr>
        <p:cxnSp>
          <p:nvCxnSpPr>
            <p:cNvPr id="19" name="Straight Arrow Connector 18">
              <a:extLst>
                <a:ext uri="{FF2B5EF4-FFF2-40B4-BE49-F238E27FC236}">
                  <a16:creationId xmlns:a16="http://schemas.microsoft.com/office/drawing/2014/main" id="{3816C1F9-57FE-4F3A-833B-BB0C3E6A9267}"/>
                </a:ext>
              </a:extLst>
            </p:cNvPr>
            <p:cNvCxnSpPr>
              <a:cxnSpLocks/>
            </p:cNvCxnSpPr>
            <p:nvPr/>
          </p:nvCxnSpPr>
          <p:spPr>
            <a:xfrm>
              <a:off x="1239656" y="4040569"/>
              <a:ext cx="207034" cy="187899"/>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FF8903EB-E626-4F9B-8081-359C7F1D7ADA}"/>
                </a:ext>
              </a:extLst>
            </p:cNvPr>
            <p:cNvSpPr/>
            <p:nvPr/>
          </p:nvSpPr>
          <p:spPr>
            <a:xfrm>
              <a:off x="382383" y="1213658"/>
              <a:ext cx="899879" cy="2853845"/>
            </a:xfrm>
            <a:custGeom>
              <a:avLst/>
              <a:gdLst>
                <a:gd name="connsiteX0" fmla="*/ 366054 w 1366718"/>
                <a:gd name="connsiteY0" fmla="*/ 0 h 3416060"/>
                <a:gd name="connsiteX1" fmla="*/ 55503 w 1366718"/>
                <a:gd name="connsiteY1" fmla="*/ 569343 h 3416060"/>
                <a:gd name="connsiteX2" fmla="*/ 38250 w 1366718"/>
                <a:gd name="connsiteY2" fmla="*/ 1500996 h 3416060"/>
                <a:gd name="connsiteX3" fmla="*/ 452318 w 1366718"/>
                <a:gd name="connsiteY3" fmla="*/ 2467154 h 3416060"/>
                <a:gd name="connsiteX4" fmla="*/ 1366718 w 1366718"/>
                <a:gd name="connsiteY4" fmla="*/ 3416060 h 341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718" h="3416060">
                  <a:moveTo>
                    <a:pt x="366054" y="0"/>
                  </a:moveTo>
                  <a:cubicBezTo>
                    <a:pt x="238095" y="159588"/>
                    <a:pt x="110137" y="319177"/>
                    <a:pt x="55503" y="569343"/>
                  </a:cubicBezTo>
                  <a:cubicBezTo>
                    <a:pt x="869" y="819509"/>
                    <a:pt x="-27886" y="1184694"/>
                    <a:pt x="38250" y="1500996"/>
                  </a:cubicBezTo>
                  <a:cubicBezTo>
                    <a:pt x="104386" y="1817298"/>
                    <a:pt x="230907" y="2147977"/>
                    <a:pt x="452318" y="2467154"/>
                  </a:cubicBezTo>
                  <a:cubicBezTo>
                    <a:pt x="673729" y="2786331"/>
                    <a:pt x="1266077" y="3390181"/>
                    <a:pt x="1366718" y="3416060"/>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AA85D9FD-A2BA-7E0F-589B-624EED3F74DC}"/>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BFB6483-DFBA-C9B4-D648-9BBB7EC46DBA}"/>
              </a:ext>
            </a:extLst>
          </p:cNvPr>
          <p:cNvSpPr/>
          <p:nvPr/>
        </p:nvSpPr>
        <p:spPr>
          <a:xfrm>
            <a:off x="1544579" y="4088523"/>
            <a:ext cx="284222" cy="304801"/>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155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28</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1072055" y="902784"/>
            <a:ext cx="10362449" cy="1938992"/>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When you are finished, you can navigate back to your course page. To review the quiz and question details or to preview the quiz (</a:t>
            </a:r>
            <a:r>
              <a:rPr lang="en-US" sz="2000" i="1" dirty="0">
                <a:solidFill>
                  <a:srgbClr val="0070C0"/>
                </a:solidFill>
                <a:latin typeface="Century Gothic" panose="020B0502020202020204" pitchFamily="34" charset="0"/>
              </a:rPr>
              <a:t>which you should always do!</a:t>
            </a:r>
            <a:r>
              <a:rPr lang="en-US" sz="2000" dirty="0">
                <a:solidFill>
                  <a:srgbClr val="0070C0"/>
                </a:solidFill>
                <a:latin typeface="Century Gothic" panose="020B0502020202020204" pitchFamily="34" charset="0"/>
              </a:rPr>
              <a:t>), click on the quiz name.</a:t>
            </a:r>
            <a:endParaRPr lang="en-US" sz="2000" b="1" dirty="0">
              <a:solidFill>
                <a:srgbClr val="0070C0"/>
              </a:solidFill>
              <a:latin typeface="Century Gothic" panose="020B0502020202020204" pitchFamily="34" charset="0"/>
            </a:endParaRPr>
          </a:p>
          <a:p>
            <a:endParaRPr lang="en-US" sz="2000" b="1"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From there you can change the quiz Settings, add or edit Questions, or Preview the quiz.</a:t>
            </a:r>
          </a:p>
        </p:txBody>
      </p:sp>
      <p:pic>
        <p:nvPicPr>
          <p:cNvPr id="4" name="Picture 3">
            <a:extLst>
              <a:ext uri="{FF2B5EF4-FFF2-40B4-BE49-F238E27FC236}">
                <a16:creationId xmlns:a16="http://schemas.microsoft.com/office/drawing/2014/main" id="{6B171C15-91CB-4041-88CD-06112C7281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7047" y="3288464"/>
            <a:ext cx="9577907" cy="2857222"/>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141BF290-0122-7124-BD2A-27C0841C073A}"/>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331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29</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15755" y="1714678"/>
            <a:ext cx="2689900" cy="3046988"/>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The quiz preview allows you to see and experience the quiz in exactly the way that your students will.</a:t>
            </a:r>
            <a:endParaRPr lang="en-US" sz="2400" b="1" dirty="0">
              <a:solidFill>
                <a:srgbClr val="0070C0"/>
              </a:solidFill>
              <a:latin typeface="Century Gothic" panose="020B0502020202020204" pitchFamily="34" charset="0"/>
            </a:endParaRPr>
          </a:p>
        </p:txBody>
      </p:sp>
      <p:pic>
        <p:nvPicPr>
          <p:cNvPr id="4" name="Picture 3">
            <a:extLst>
              <a:ext uri="{FF2B5EF4-FFF2-40B4-BE49-F238E27FC236}">
                <a16:creationId xmlns:a16="http://schemas.microsoft.com/office/drawing/2014/main" id="{6B171C15-91CB-4041-88CD-06112C7281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6670" y="1027382"/>
            <a:ext cx="8079575" cy="4803236"/>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09C4C092-E7E6-8647-E5C5-F93E0539E56B}"/>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71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5A7571-9F2C-ECD7-0FB9-085F68606D23}"/>
              </a:ext>
            </a:extLst>
          </p:cNvPr>
          <p:cNvPicPr>
            <a:picLocks noChangeAspect="1"/>
          </p:cNvPicPr>
          <p:nvPr/>
        </p:nvPicPr>
        <p:blipFill>
          <a:blip r:embed="rId2"/>
          <a:stretch>
            <a:fillRect/>
          </a:stretch>
        </p:blipFill>
        <p:spPr>
          <a:xfrm>
            <a:off x="473798" y="223127"/>
            <a:ext cx="5730707" cy="6411746"/>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3</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7084420" y="450249"/>
            <a:ext cx="4633782" cy="3046988"/>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Then select where you want your quiz to appear by clicking on one of the  </a:t>
            </a:r>
          </a:p>
          <a:p>
            <a:r>
              <a:rPr lang="en-US" sz="2400" b="1" dirty="0">
                <a:solidFill>
                  <a:srgbClr val="0070C0"/>
                </a:solidFill>
                <a:latin typeface="Century Gothic" panose="020B0502020202020204" pitchFamily="34" charset="0"/>
              </a:rPr>
              <a:t>+ Add an activity or resource</a:t>
            </a:r>
            <a:r>
              <a:rPr lang="en-US" sz="2400" dirty="0">
                <a:solidFill>
                  <a:srgbClr val="0070C0"/>
                </a:solidFill>
                <a:latin typeface="Century Gothic" panose="020B0502020202020204" pitchFamily="34" charset="0"/>
              </a:rPr>
              <a:t> icons. </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(You can reorder items on your page later on.)</a:t>
            </a:r>
          </a:p>
        </p:txBody>
      </p:sp>
      <p:cxnSp>
        <p:nvCxnSpPr>
          <p:cNvPr id="13" name="Straight Arrow Connector 12">
            <a:extLst>
              <a:ext uri="{FF2B5EF4-FFF2-40B4-BE49-F238E27FC236}">
                <a16:creationId xmlns:a16="http://schemas.microsoft.com/office/drawing/2014/main" id="{CA27D904-77D9-4AF9-BE9E-1C866B1DB47C}"/>
              </a:ext>
            </a:extLst>
          </p:cNvPr>
          <p:cNvCxnSpPr>
            <a:cxnSpLocks/>
          </p:cNvCxnSpPr>
          <p:nvPr/>
        </p:nvCxnSpPr>
        <p:spPr>
          <a:xfrm flipH="1" flipV="1">
            <a:off x="3115180" y="1050324"/>
            <a:ext cx="3854031" cy="8271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DE87EED-2CF7-8B1A-1FDF-5326CD081061}"/>
              </a:ext>
            </a:extLst>
          </p:cNvPr>
          <p:cNvCxnSpPr>
            <a:cxnSpLocks/>
          </p:cNvCxnSpPr>
          <p:nvPr/>
        </p:nvCxnSpPr>
        <p:spPr>
          <a:xfrm flipH="1">
            <a:off x="2854411" y="1877521"/>
            <a:ext cx="4114800" cy="41127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FFAE676-FBE0-3D8D-1C12-52426997F0D0}"/>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6DD14B4D-7E98-85DA-1C84-65441573C37B}"/>
              </a:ext>
            </a:extLst>
          </p:cNvPr>
          <p:cNvSpPr/>
          <p:nvPr/>
        </p:nvSpPr>
        <p:spPr>
          <a:xfrm>
            <a:off x="882869" y="536028"/>
            <a:ext cx="1891862" cy="536027"/>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4D5994F1-E8D2-050A-2BEE-C9EBF8EAE7DB}"/>
              </a:ext>
            </a:extLst>
          </p:cNvPr>
          <p:cNvSpPr/>
          <p:nvPr/>
        </p:nvSpPr>
        <p:spPr>
          <a:xfrm>
            <a:off x="882869" y="6035118"/>
            <a:ext cx="1891862" cy="536027"/>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833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30</a:t>
            </a:fld>
            <a:endParaRPr lang="en-US" dirty="0"/>
          </a:p>
        </p:txBody>
      </p:sp>
      <p:sp>
        <p:nvSpPr>
          <p:cNvPr id="4" name="Title 3">
            <a:extLst>
              <a:ext uri="{FF2B5EF4-FFF2-40B4-BE49-F238E27FC236}">
                <a16:creationId xmlns:a16="http://schemas.microsoft.com/office/drawing/2014/main" id="{CC8D0727-FCFF-497F-A512-8F59F27931B8}"/>
              </a:ext>
            </a:extLst>
          </p:cNvPr>
          <p:cNvSpPr txBox="1">
            <a:spLocks/>
          </p:cNvSpPr>
          <p:nvPr/>
        </p:nvSpPr>
        <p:spPr>
          <a:xfrm>
            <a:off x="427043" y="551793"/>
            <a:ext cx="11397095" cy="467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rgbClr val="0132CF"/>
                </a:solidFill>
                <a:latin typeface="Century Gothic" panose="020B0502020202020204" pitchFamily="34" charset="0"/>
              </a:rPr>
              <a:t>3. The Question Bank and Categories</a:t>
            </a:r>
          </a:p>
        </p:txBody>
      </p:sp>
      <p:sp>
        <p:nvSpPr>
          <p:cNvPr id="5" name="TextBox 4">
            <a:extLst>
              <a:ext uri="{FF2B5EF4-FFF2-40B4-BE49-F238E27FC236}">
                <a16:creationId xmlns:a16="http://schemas.microsoft.com/office/drawing/2014/main" id="{35852093-4ABD-4186-9CBF-2984ACED47FC}"/>
              </a:ext>
            </a:extLst>
          </p:cNvPr>
          <p:cNvSpPr txBox="1"/>
          <p:nvPr/>
        </p:nvSpPr>
        <p:spPr>
          <a:xfrm>
            <a:off x="427043" y="1627827"/>
            <a:ext cx="3283109" cy="4524315"/>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When you create new questions in a quiz, they are automatically stored in a bank (see slide 17).</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On either the </a:t>
            </a:r>
            <a:r>
              <a:rPr lang="en-US" sz="2400" u="sng" dirty="0">
                <a:solidFill>
                  <a:srgbClr val="0070C0"/>
                </a:solidFill>
                <a:latin typeface="Century Gothic" panose="020B0502020202020204" pitchFamily="34" charset="0"/>
              </a:rPr>
              <a:t>course page</a:t>
            </a:r>
            <a:r>
              <a:rPr lang="en-US" sz="2400" dirty="0">
                <a:solidFill>
                  <a:srgbClr val="0070C0"/>
                </a:solidFill>
                <a:latin typeface="Century Gothic" panose="020B0502020202020204" pitchFamily="34" charset="0"/>
              </a:rPr>
              <a:t> or a particular </a:t>
            </a:r>
            <a:r>
              <a:rPr lang="en-US" sz="2400" u="sng" dirty="0">
                <a:solidFill>
                  <a:srgbClr val="0070C0"/>
                </a:solidFill>
                <a:latin typeface="Century Gothic" panose="020B0502020202020204" pitchFamily="34" charset="0"/>
              </a:rPr>
              <a:t>quiz page</a:t>
            </a:r>
            <a:r>
              <a:rPr lang="en-US" sz="2400" dirty="0">
                <a:solidFill>
                  <a:srgbClr val="0070C0"/>
                </a:solidFill>
                <a:latin typeface="Century Gothic" panose="020B0502020202020204" pitchFamily="34" charset="0"/>
              </a:rPr>
              <a:t>, you can access the Question bank.</a:t>
            </a:r>
          </a:p>
        </p:txBody>
      </p:sp>
      <p:pic>
        <p:nvPicPr>
          <p:cNvPr id="6" name="Picture 5">
            <a:extLst>
              <a:ext uri="{FF2B5EF4-FFF2-40B4-BE49-F238E27FC236}">
                <a16:creationId xmlns:a16="http://schemas.microsoft.com/office/drawing/2014/main" id="{3E2452F3-7D77-4333-9EB4-DB2C8C5862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79228" y="1627828"/>
            <a:ext cx="7206464" cy="3987183"/>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DFA5F802-6CFD-F1A7-5CF2-5B2500255456}"/>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4D2EE7-C55E-E3A3-131A-52BC3A4DE0B4}"/>
              </a:ext>
            </a:extLst>
          </p:cNvPr>
          <p:cNvPicPr>
            <a:picLocks noChangeAspect="1"/>
          </p:cNvPicPr>
          <p:nvPr/>
        </p:nvPicPr>
        <p:blipFill>
          <a:blip r:embed="rId3"/>
          <a:stretch>
            <a:fillRect/>
          </a:stretch>
        </p:blipFill>
        <p:spPr>
          <a:xfrm>
            <a:off x="4736630" y="4839192"/>
            <a:ext cx="4831499" cy="1653683"/>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16DA7EA7-C3D2-637B-B5B4-F12FAE67DF98}"/>
              </a:ext>
            </a:extLst>
          </p:cNvPr>
          <p:cNvSpPr/>
          <p:nvPr/>
        </p:nvSpPr>
        <p:spPr>
          <a:xfrm>
            <a:off x="7956330" y="2249465"/>
            <a:ext cx="3268717" cy="966701"/>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AC5EF00-4522-B270-C1A4-BBAE96E8D3EB}"/>
              </a:ext>
            </a:extLst>
          </p:cNvPr>
          <p:cNvSpPr/>
          <p:nvPr/>
        </p:nvSpPr>
        <p:spPr>
          <a:xfrm>
            <a:off x="7698826" y="5859736"/>
            <a:ext cx="1014250" cy="446471"/>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1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24AFA7-931A-1682-0EAA-9DD83B1F01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94011" y="1311700"/>
            <a:ext cx="6880139" cy="3420046"/>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31</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43422" y="410851"/>
            <a:ext cx="3999738" cy="6001643"/>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Once you have access a question bank, the menu at the top will allow you to access:</a:t>
            </a:r>
          </a:p>
          <a:p>
            <a:endParaRPr lang="en-US" sz="2400" dirty="0">
              <a:solidFill>
                <a:srgbClr val="0070C0"/>
              </a:solidFill>
              <a:latin typeface="Century Gothic" panose="020B0502020202020204" pitchFamily="34" charset="0"/>
            </a:endParaRPr>
          </a:p>
          <a:p>
            <a:r>
              <a:rPr lang="en-US" sz="2400" b="1" dirty="0">
                <a:solidFill>
                  <a:srgbClr val="0070C0"/>
                </a:solidFill>
                <a:latin typeface="Century Gothic" panose="020B0502020202020204" pitchFamily="34" charset="0"/>
              </a:rPr>
              <a:t>Questions</a:t>
            </a:r>
            <a:r>
              <a:rPr lang="en-US" sz="2400" dirty="0">
                <a:solidFill>
                  <a:srgbClr val="0070C0"/>
                </a:solidFill>
                <a:latin typeface="Century Gothic" panose="020B0502020202020204" pitchFamily="34" charset="0"/>
              </a:rPr>
              <a:t> in order to add or edit questions.</a:t>
            </a:r>
          </a:p>
          <a:p>
            <a:endParaRPr lang="en-US" sz="2400" dirty="0">
              <a:solidFill>
                <a:srgbClr val="0070C0"/>
              </a:solidFill>
              <a:latin typeface="Century Gothic" panose="020B0502020202020204" pitchFamily="34" charset="0"/>
            </a:endParaRPr>
          </a:p>
          <a:p>
            <a:r>
              <a:rPr lang="en-US" sz="2400" b="1" dirty="0">
                <a:solidFill>
                  <a:srgbClr val="0070C0"/>
                </a:solidFill>
                <a:latin typeface="Century Gothic" panose="020B0502020202020204" pitchFamily="34" charset="0"/>
              </a:rPr>
              <a:t>Categories</a:t>
            </a:r>
            <a:r>
              <a:rPr lang="en-US" sz="2400" dirty="0">
                <a:solidFill>
                  <a:srgbClr val="0070C0"/>
                </a:solidFill>
                <a:latin typeface="Century Gothic" panose="020B0502020202020204" pitchFamily="34" charset="0"/>
              </a:rPr>
              <a:t> in order to add or edit categories.</a:t>
            </a:r>
          </a:p>
          <a:p>
            <a:endParaRPr lang="en-US" sz="2400" dirty="0">
              <a:solidFill>
                <a:srgbClr val="0070C0"/>
              </a:solidFill>
              <a:latin typeface="Century Gothic" panose="020B0502020202020204" pitchFamily="34" charset="0"/>
            </a:endParaRPr>
          </a:p>
          <a:p>
            <a:r>
              <a:rPr lang="en-US" sz="2400" b="1" dirty="0">
                <a:solidFill>
                  <a:srgbClr val="0070C0"/>
                </a:solidFill>
                <a:latin typeface="Century Gothic" panose="020B0502020202020204" pitchFamily="34" charset="0"/>
              </a:rPr>
              <a:t>Import</a:t>
            </a:r>
            <a:r>
              <a:rPr lang="en-US" sz="2400" dirty="0">
                <a:solidFill>
                  <a:srgbClr val="0070C0"/>
                </a:solidFill>
                <a:latin typeface="Century Gothic" panose="020B0502020202020204" pitchFamily="34" charset="0"/>
              </a:rPr>
              <a:t> in order to import questions from a file.</a:t>
            </a:r>
          </a:p>
          <a:p>
            <a:endParaRPr lang="en-US" sz="2400" dirty="0">
              <a:solidFill>
                <a:srgbClr val="0070C0"/>
              </a:solidFill>
              <a:latin typeface="Century Gothic" panose="020B0502020202020204" pitchFamily="34" charset="0"/>
            </a:endParaRPr>
          </a:p>
          <a:p>
            <a:r>
              <a:rPr lang="en-US" sz="2400" b="1" dirty="0">
                <a:solidFill>
                  <a:srgbClr val="0070C0"/>
                </a:solidFill>
                <a:latin typeface="Century Gothic" panose="020B0502020202020204" pitchFamily="34" charset="0"/>
              </a:rPr>
              <a:t>Export</a:t>
            </a:r>
            <a:r>
              <a:rPr lang="en-US" sz="2400" dirty="0">
                <a:solidFill>
                  <a:srgbClr val="0070C0"/>
                </a:solidFill>
                <a:latin typeface="Century Gothic" panose="020B0502020202020204" pitchFamily="34" charset="0"/>
              </a:rPr>
              <a:t> in order to export a bank of questions.</a:t>
            </a:r>
          </a:p>
        </p:txBody>
      </p:sp>
      <p:sp>
        <p:nvSpPr>
          <p:cNvPr id="2" name="Rectangle 1">
            <a:extLst>
              <a:ext uri="{FF2B5EF4-FFF2-40B4-BE49-F238E27FC236}">
                <a16:creationId xmlns:a16="http://schemas.microsoft.com/office/drawing/2014/main" id="{3A888348-1963-505C-CAED-8F60166B8CEF}"/>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8BFE019-80F1-71C7-E523-D399C8C8E89F}"/>
              </a:ext>
            </a:extLst>
          </p:cNvPr>
          <p:cNvSpPr/>
          <p:nvPr/>
        </p:nvSpPr>
        <p:spPr>
          <a:xfrm>
            <a:off x="4918842" y="2890345"/>
            <a:ext cx="1177158" cy="1240221"/>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779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32</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43421" y="410851"/>
            <a:ext cx="5205737" cy="5262979"/>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Within the </a:t>
            </a:r>
            <a:r>
              <a:rPr lang="en-US" sz="2400" b="1" dirty="0">
                <a:solidFill>
                  <a:srgbClr val="0070C0"/>
                </a:solidFill>
                <a:latin typeface="Century Gothic" panose="020B0502020202020204" pitchFamily="34" charset="0"/>
              </a:rPr>
              <a:t>Questions</a:t>
            </a:r>
            <a:r>
              <a:rPr lang="en-US" sz="2400" dirty="0">
                <a:solidFill>
                  <a:srgbClr val="0070C0"/>
                </a:solidFill>
                <a:latin typeface="Century Gothic" panose="020B0502020202020204" pitchFamily="34" charset="0"/>
              </a:rPr>
              <a:t> section, </a:t>
            </a:r>
            <a:r>
              <a:rPr lang="en-US" sz="2400" b="1" dirty="0">
                <a:solidFill>
                  <a:srgbClr val="0070C0"/>
                </a:solidFill>
                <a:latin typeface="Century Gothic" panose="020B0502020202020204" pitchFamily="34" charset="0"/>
              </a:rPr>
              <a:t>select a bank Category </a:t>
            </a:r>
            <a:r>
              <a:rPr lang="en-US" sz="2400" dirty="0">
                <a:solidFill>
                  <a:srgbClr val="0070C0"/>
                </a:solidFill>
                <a:latin typeface="Century Gothic" panose="020B0502020202020204" pitchFamily="34" charset="0"/>
              </a:rPr>
              <a:t>to view or alter.</a:t>
            </a:r>
          </a:p>
          <a:p>
            <a:endParaRPr lang="en-US" sz="2400" dirty="0">
              <a:solidFill>
                <a:srgbClr val="0070C0"/>
              </a:solidFill>
              <a:latin typeface="Century Gothic" panose="020B0502020202020204" pitchFamily="34" charset="0"/>
            </a:endParaRPr>
          </a:p>
          <a:p>
            <a:r>
              <a:rPr lang="en-US" sz="2400" i="1" dirty="0">
                <a:solidFill>
                  <a:srgbClr val="0070C0"/>
                </a:solidFill>
                <a:latin typeface="Century Gothic" panose="020B0502020202020204" pitchFamily="34" charset="0"/>
              </a:rPr>
              <a:t>This menu looks slightly different depending on whether you have accessed the bank from the course or from a particular quiz</a:t>
            </a:r>
            <a:r>
              <a:rPr lang="en-US" sz="2400" dirty="0">
                <a:solidFill>
                  <a:srgbClr val="0070C0"/>
                </a:solidFill>
                <a:latin typeface="Century Gothic" panose="020B0502020202020204" pitchFamily="34" charset="0"/>
              </a:rPr>
              <a:t>.</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If you access it from a particular quiz, then it will allow you to see the </a:t>
            </a:r>
            <a:r>
              <a:rPr lang="en-US" sz="2400" u="sng" dirty="0">
                <a:solidFill>
                  <a:srgbClr val="0070C0"/>
                </a:solidFill>
                <a:latin typeface="Century Gothic" panose="020B0502020202020204" pitchFamily="34" charset="0"/>
              </a:rPr>
              <a:t>specific bank category for that quiz</a:t>
            </a:r>
            <a:r>
              <a:rPr lang="en-US" sz="2400" dirty="0">
                <a:solidFill>
                  <a:srgbClr val="0070C0"/>
                </a:solidFill>
                <a:latin typeface="Century Gothic" panose="020B0502020202020204" pitchFamily="34" charset="0"/>
              </a:rPr>
              <a:t>, as well as the </a:t>
            </a:r>
            <a:r>
              <a:rPr lang="en-US" sz="2400" u="sng" dirty="0">
                <a:solidFill>
                  <a:srgbClr val="0070C0"/>
                </a:solidFill>
                <a:latin typeface="Century Gothic" panose="020B0502020202020204" pitchFamily="34" charset="0"/>
              </a:rPr>
              <a:t>broader bank category for that course</a:t>
            </a:r>
            <a:r>
              <a:rPr lang="en-US" sz="2400" dirty="0">
                <a:solidFill>
                  <a:srgbClr val="0070C0"/>
                </a:solidFill>
                <a:latin typeface="Century Gothic" panose="020B0502020202020204" pitchFamily="34" charset="0"/>
              </a:rPr>
              <a:t>.</a:t>
            </a:r>
          </a:p>
        </p:txBody>
      </p:sp>
      <p:pic>
        <p:nvPicPr>
          <p:cNvPr id="4" name="Picture 3">
            <a:extLst>
              <a:ext uri="{FF2B5EF4-FFF2-40B4-BE49-F238E27FC236}">
                <a16:creationId xmlns:a16="http://schemas.microsoft.com/office/drawing/2014/main" id="{EF24AFA7-931A-1682-0EAA-9DD83B1F01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84784" y="1190909"/>
            <a:ext cx="6011782" cy="4146775"/>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217795A6-E3E6-1D54-C9E1-450B81E6B6C4}"/>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40D9963A-779D-42C3-B03F-73744FEE35E9}"/>
              </a:ext>
            </a:extLst>
          </p:cNvPr>
          <p:cNvCxnSpPr>
            <a:cxnSpLocks/>
          </p:cNvCxnSpPr>
          <p:nvPr/>
        </p:nvCxnSpPr>
        <p:spPr>
          <a:xfrm>
            <a:off x="4719145" y="1313793"/>
            <a:ext cx="811411" cy="588489"/>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BA30D7A9-8236-90AB-A7BD-E77E15CCC6D8}"/>
              </a:ext>
            </a:extLst>
          </p:cNvPr>
          <p:cNvSpPr/>
          <p:nvPr/>
        </p:nvSpPr>
        <p:spPr>
          <a:xfrm>
            <a:off x="5843752" y="1744718"/>
            <a:ext cx="1513489" cy="420414"/>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4CF5DFDD-4366-973B-F5D6-1C2697FDCD6C}"/>
              </a:ext>
            </a:extLst>
          </p:cNvPr>
          <p:cNvSpPr/>
          <p:nvPr/>
        </p:nvSpPr>
        <p:spPr>
          <a:xfrm>
            <a:off x="7504386" y="2165132"/>
            <a:ext cx="557048" cy="304800"/>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B3A842CC-7FDB-BEAF-C7E7-76276594E76E}"/>
              </a:ext>
            </a:extLst>
          </p:cNvPr>
          <p:cNvSpPr/>
          <p:nvPr/>
        </p:nvSpPr>
        <p:spPr>
          <a:xfrm>
            <a:off x="7504386" y="2889939"/>
            <a:ext cx="725214" cy="305205"/>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568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33</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43421" y="410850"/>
            <a:ext cx="11070510" cy="2246769"/>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Looking at the list of questions in a quiz bank category, you have various question display options, and various kinds of information about each question is shown.</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Among the information here, one can see each question’s </a:t>
            </a:r>
            <a:r>
              <a:rPr lang="en-US" sz="2000" b="1" dirty="0">
                <a:solidFill>
                  <a:srgbClr val="0070C0"/>
                </a:solidFill>
                <a:latin typeface="Century Gothic" panose="020B0502020202020204" pitchFamily="34" charset="0"/>
              </a:rPr>
              <a:t>facility index </a:t>
            </a:r>
            <a:r>
              <a:rPr lang="en-US" sz="2000" dirty="0">
                <a:solidFill>
                  <a:srgbClr val="0070C0"/>
                </a:solidFill>
                <a:latin typeface="Century Gothic" panose="020B0502020202020204" pitchFamily="34" charset="0"/>
              </a:rPr>
              <a:t>(i.e., how often students get the question right); its </a:t>
            </a:r>
            <a:r>
              <a:rPr lang="en-US" sz="2000" b="1" dirty="0">
                <a:solidFill>
                  <a:srgbClr val="0070C0"/>
                </a:solidFill>
                <a:latin typeface="Century Gothic" panose="020B0502020202020204" pitchFamily="34" charset="0"/>
              </a:rPr>
              <a:t>discriminative efficiency</a:t>
            </a:r>
            <a:r>
              <a:rPr lang="en-US" sz="2000" dirty="0">
                <a:solidFill>
                  <a:srgbClr val="0070C0"/>
                </a:solidFill>
                <a:latin typeface="Century Gothic" panose="020B0502020202020204" pitchFamily="34" charset="0"/>
              </a:rPr>
              <a:t> (i.e., how well it seems to indicate a student’s relevant knowledge or abilities)*; its </a:t>
            </a:r>
            <a:r>
              <a:rPr lang="en-US" sz="2000" b="1" dirty="0">
                <a:solidFill>
                  <a:srgbClr val="0070C0"/>
                </a:solidFill>
                <a:latin typeface="Century Gothic" panose="020B0502020202020204" pitchFamily="34" charset="0"/>
              </a:rPr>
              <a:t>usage</a:t>
            </a:r>
            <a:r>
              <a:rPr lang="en-US" sz="2000" dirty="0">
                <a:solidFill>
                  <a:srgbClr val="0070C0"/>
                </a:solidFill>
                <a:latin typeface="Century Gothic" panose="020B0502020202020204" pitchFamily="34" charset="0"/>
              </a:rPr>
              <a:t>, or how many quizzes are using the question.</a:t>
            </a:r>
          </a:p>
        </p:txBody>
      </p:sp>
      <p:pic>
        <p:nvPicPr>
          <p:cNvPr id="4" name="Picture 3">
            <a:extLst>
              <a:ext uri="{FF2B5EF4-FFF2-40B4-BE49-F238E27FC236}">
                <a16:creationId xmlns:a16="http://schemas.microsoft.com/office/drawing/2014/main" id="{EF24AFA7-931A-1682-0EAA-9DD83B1F01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7955" y="2773767"/>
            <a:ext cx="11396090" cy="2895271"/>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217795A6-E3E6-1D54-C9E1-450B81E6B6C4}"/>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539CF40-BEB7-4874-E907-D2F12E25840E}"/>
              </a:ext>
            </a:extLst>
          </p:cNvPr>
          <p:cNvSpPr/>
          <p:nvPr/>
        </p:nvSpPr>
        <p:spPr>
          <a:xfrm>
            <a:off x="7346730" y="4114889"/>
            <a:ext cx="2543503" cy="499151"/>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43FDD4D-4252-A715-E13C-0DE8D7C817B5}"/>
              </a:ext>
            </a:extLst>
          </p:cNvPr>
          <p:cNvSpPr txBox="1"/>
          <p:nvPr/>
        </p:nvSpPr>
        <p:spPr>
          <a:xfrm>
            <a:off x="397955" y="5934141"/>
            <a:ext cx="11396090" cy="600164"/>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*The </a:t>
            </a:r>
            <a:r>
              <a:rPr lang="en-US" sz="1100" b="1" dirty="0">
                <a:solidFill>
                  <a:srgbClr val="0070C0"/>
                </a:solidFill>
                <a:latin typeface="Century Gothic" panose="020B0502020202020204" pitchFamily="34" charset="0"/>
              </a:rPr>
              <a:t>discriminative efficiency </a:t>
            </a:r>
            <a:r>
              <a:rPr lang="en-US" sz="1100" dirty="0">
                <a:solidFill>
                  <a:srgbClr val="0070C0"/>
                </a:solidFill>
                <a:latin typeface="Century Gothic" panose="020B0502020202020204" pitchFamily="34" charset="0"/>
              </a:rPr>
              <a:t>represents the question’s ability to distinguish between different levels of student achievement. For example, if students are all getting a given question right, or all of them are getting the question wrong, then the question has little ability to indicate how well the students are doing relative to one another and is unlikely to be a useful gauge for the instructor. Read more </a:t>
            </a:r>
            <a:r>
              <a:rPr lang="en-US" sz="1100" dirty="0">
                <a:solidFill>
                  <a:srgbClr val="0070C0"/>
                </a:solidFill>
                <a:latin typeface="Century Gothic" panose="020B0502020202020204" pitchFamily="34" charset="0"/>
                <a:hlinkClick r:id="rId3"/>
              </a:rPr>
              <a:t>here</a:t>
            </a:r>
            <a:r>
              <a:rPr lang="en-US" sz="1100" dirty="0">
                <a:solidFill>
                  <a:srgbClr val="0070C0"/>
                </a:solidFill>
                <a:latin typeface="Century Gothic" panose="020B0502020202020204" pitchFamily="34" charset="0"/>
              </a:rPr>
              <a:t>.</a:t>
            </a:r>
          </a:p>
        </p:txBody>
      </p:sp>
    </p:spTree>
    <p:extLst>
      <p:ext uri="{BB962C8B-B14F-4D97-AF65-F5344CB8AC3E}">
        <p14:creationId xmlns:p14="http://schemas.microsoft.com/office/powerpoint/2010/main" val="106616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34</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6458249" y="1745664"/>
            <a:ext cx="5155682" cy="1446550"/>
          </a:xfrm>
          <a:prstGeom prst="rect">
            <a:avLst/>
          </a:prstGeom>
          <a:noFill/>
        </p:spPr>
        <p:txBody>
          <a:bodyPr wrap="square" rtlCol="0">
            <a:spAutoFit/>
          </a:bodyPr>
          <a:lstStyle/>
          <a:p>
            <a:r>
              <a:rPr lang="en-US" sz="2200" dirty="0">
                <a:solidFill>
                  <a:srgbClr val="0070C0"/>
                </a:solidFill>
                <a:latin typeface="Century Gothic" panose="020B0502020202020204" pitchFamily="34" charset="0"/>
              </a:rPr>
              <a:t>From this same page, you can also </a:t>
            </a:r>
            <a:r>
              <a:rPr lang="en-US" sz="2200" b="1" dirty="0">
                <a:solidFill>
                  <a:srgbClr val="0070C0"/>
                </a:solidFill>
                <a:latin typeface="Century Gothic" panose="020B0502020202020204" pitchFamily="34" charset="0"/>
              </a:rPr>
              <a:t>Create a new question</a:t>
            </a:r>
            <a:r>
              <a:rPr lang="en-US" sz="2200" dirty="0">
                <a:solidFill>
                  <a:srgbClr val="0070C0"/>
                </a:solidFill>
                <a:latin typeface="Century Gothic" panose="020B0502020202020204" pitchFamily="34" charset="0"/>
              </a:rPr>
              <a:t>, as well as </a:t>
            </a:r>
            <a:r>
              <a:rPr lang="en-US" sz="2200" b="1" dirty="0">
                <a:solidFill>
                  <a:srgbClr val="0070C0"/>
                </a:solidFill>
                <a:latin typeface="Century Gothic" panose="020B0502020202020204" pitchFamily="34" charset="0"/>
              </a:rPr>
              <a:t>Edit, Delete, or Preview </a:t>
            </a:r>
            <a:r>
              <a:rPr lang="en-US" sz="2200" dirty="0">
                <a:solidFill>
                  <a:srgbClr val="0070C0"/>
                </a:solidFill>
                <a:latin typeface="Century Gothic" panose="020B0502020202020204" pitchFamily="34" charset="0"/>
              </a:rPr>
              <a:t>an existing question (among other tasks).</a:t>
            </a:r>
            <a:endParaRPr lang="en-US" sz="2200" b="1" dirty="0">
              <a:solidFill>
                <a:srgbClr val="0070C0"/>
              </a:solidFill>
              <a:latin typeface="Century Gothic" panose="020B0502020202020204" pitchFamily="34" charset="0"/>
            </a:endParaRPr>
          </a:p>
        </p:txBody>
      </p:sp>
      <p:pic>
        <p:nvPicPr>
          <p:cNvPr id="4" name="Picture 3">
            <a:extLst>
              <a:ext uri="{FF2B5EF4-FFF2-40B4-BE49-F238E27FC236}">
                <a16:creationId xmlns:a16="http://schemas.microsoft.com/office/drawing/2014/main" id="{EF24AFA7-931A-1682-0EAA-9DD83B1F01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0753" y="977462"/>
            <a:ext cx="4863000" cy="4317051"/>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217795A6-E3E6-1D54-C9E1-450B81E6B6C4}"/>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E6CCF58-0673-F8AA-5565-C297B62AC0C8}"/>
              </a:ext>
            </a:extLst>
          </p:cNvPr>
          <p:cNvSpPr/>
          <p:nvPr/>
        </p:nvSpPr>
        <p:spPr>
          <a:xfrm>
            <a:off x="998482" y="2039008"/>
            <a:ext cx="1692166" cy="399392"/>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D81DC9B-FE1C-FAD8-328A-5129D6702E88}"/>
              </a:ext>
            </a:extLst>
          </p:cNvPr>
          <p:cNvSpPr/>
          <p:nvPr/>
        </p:nvSpPr>
        <p:spPr>
          <a:xfrm>
            <a:off x="2117833" y="3216166"/>
            <a:ext cx="1939160" cy="1975944"/>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575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35</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763608" y="856052"/>
            <a:ext cx="4281358" cy="4893647"/>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By switching to the category view, you can see and rename any subcategories within the question banks for your course and for a particular quiz.</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You can also add subcategories. (This may be useful if you want to have banks of questions categorized by topic.)</a:t>
            </a:r>
          </a:p>
        </p:txBody>
      </p:sp>
      <p:pic>
        <p:nvPicPr>
          <p:cNvPr id="6" name="Picture 5">
            <a:extLst>
              <a:ext uri="{FF2B5EF4-FFF2-40B4-BE49-F238E27FC236}">
                <a16:creationId xmlns:a16="http://schemas.microsoft.com/office/drawing/2014/main" id="{3E2452F3-7D77-4333-9EB4-DB2C8C5862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77744" y="1491137"/>
            <a:ext cx="6187282" cy="3174271"/>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B60A91D2-48AB-6E76-2EFC-E7DCB684E76E}"/>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F6C46A9-170A-BC2F-51B0-03762190C5E2}"/>
              </a:ext>
            </a:extLst>
          </p:cNvPr>
          <p:cNvSpPr/>
          <p:nvPr/>
        </p:nvSpPr>
        <p:spPr>
          <a:xfrm>
            <a:off x="5461827" y="1597574"/>
            <a:ext cx="928463" cy="420412"/>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296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36</a:t>
            </a:fld>
            <a:endParaRPr lang="en-US" dirty="0"/>
          </a:p>
        </p:txBody>
      </p:sp>
      <p:sp>
        <p:nvSpPr>
          <p:cNvPr id="2" name="Rectangle 1">
            <a:extLst>
              <a:ext uri="{FF2B5EF4-FFF2-40B4-BE49-F238E27FC236}">
                <a16:creationId xmlns:a16="http://schemas.microsoft.com/office/drawing/2014/main" id="{B60A91D2-48AB-6E76-2EFC-E7DCB684E76E}"/>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B79D80C1-20F2-180A-A65A-0E7AFBBC18E0}"/>
              </a:ext>
            </a:extLst>
          </p:cNvPr>
          <p:cNvSpPr txBox="1">
            <a:spLocks/>
          </p:cNvSpPr>
          <p:nvPr/>
        </p:nvSpPr>
        <p:spPr>
          <a:xfrm>
            <a:off x="430750" y="459790"/>
            <a:ext cx="11330501" cy="9669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rgbClr val="0132CF"/>
                </a:solidFill>
                <a:latin typeface="Century Gothic" panose="020B0502020202020204" pitchFamily="34" charset="0"/>
              </a:rPr>
              <a:t>4. Importing and Exporting Questions</a:t>
            </a:r>
          </a:p>
        </p:txBody>
      </p:sp>
      <p:sp>
        <p:nvSpPr>
          <p:cNvPr id="8" name="TextBox 7">
            <a:extLst>
              <a:ext uri="{FF2B5EF4-FFF2-40B4-BE49-F238E27FC236}">
                <a16:creationId xmlns:a16="http://schemas.microsoft.com/office/drawing/2014/main" id="{BE784CF8-DFA9-630C-0D2B-08DE1454BB59}"/>
              </a:ext>
            </a:extLst>
          </p:cNvPr>
          <p:cNvSpPr txBox="1"/>
          <p:nvPr/>
        </p:nvSpPr>
        <p:spPr>
          <a:xfrm>
            <a:off x="826572" y="1701685"/>
            <a:ext cx="10734806" cy="1938992"/>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In Moodle, you can import questions from, and export questions to, various kinds of document formats.</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From the Question bank tab in your quiz, select </a:t>
            </a:r>
            <a:r>
              <a:rPr lang="en-US" sz="2400" b="1" dirty="0">
                <a:solidFill>
                  <a:srgbClr val="0070C0"/>
                </a:solidFill>
                <a:latin typeface="Century Gothic" panose="020B0502020202020204" pitchFamily="34" charset="0"/>
              </a:rPr>
              <a:t>Export </a:t>
            </a:r>
            <a:r>
              <a:rPr lang="en-US" sz="2400" i="1" dirty="0">
                <a:solidFill>
                  <a:srgbClr val="0070C0"/>
                </a:solidFill>
                <a:latin typeface="Century Gothic" panose="020B0502020202020204" pitchFamily="34" charset="0"/>
              </a:rPr>
              <a:t>or</a:t>
            </a:r>
            <a:r>
              <a:rPr lang="en-US" sz="2400" b="1" dirty="0">
                <a:solidFill>
                  <a:srgbClr val="0070C0"/>
                </a:solidFill>
                <a:latin typeface="Century Gothic" panose="020B0502020202020204" pitchFamily="34" charset="0"/>
              </a:rPr>
              <a:t> Import</a:t>
            </a:r>
            <a:r>
              <a:rPr lang="en-US" sz="2400" dirty="0">
                <a:solidFill>
                  <a:srgbClr val="0070C0"/>
                </a:solidFill>
                <a:latin typeface="Century Gothic" panose="020B0502020202020204" pitchFamily="34" charset="0"/>
              </a:rPr>
              <a:t> from the menu.</a:t>
            </a:r>
          </a:p>
        </p:txBody>
      </p:sp>
      <p:pic>
        <p:nvPicPr>
          <p:cNvPr id="9" name="Picture 8">
            <a:extLst>
              <a:ext uri="{FF2B5EF4-FFF2-40B4-BE49-F238E27FC236}">
                <a16:creationId xmlns:a16="http://schemas.microsoft.com/office/drawing/2014/main" id="{944CE445-9011-FD85-DA78-840D78C62B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06262" y="3744786"/>
            <a:ext cx="6873849" cy="2748090"/>
          </a:xfrm>
          <a:prstGeom prst="rect">
            <a:avLst/>
          </a:prstGeom>
          <a:effectLst>
            <a:outerShdw blurRad="63500" sx="102000" sy="102000" algn="ctr" rotWithShape="0">
              <a:prstClr val="black">
                <a:alpha val="40000"/>
              </a:prstClr>
            </a:outerShdw>
          </a:effectLst>
        </p:spPr>
      </p:pic>
      <p:sp>
        <p:nvSpPr>
          <p:cNvPr id="10" name="Rectangle: Rounded Corners 9">
            <a:extLst>
              <a:ext uri="{FF2B5EF4-FFF2-40B4-BE49-F238E27FC236}">
                <a16:creationId xmlns:a16="http://schemas.microsoft.com/office/drawing/2014/main" id="{5588A4D7-ACAA-D654-970D-6E3C742D7EC6}"/>
              </a:ext>
            </a:extLst>
          </p:cNvPr>
          <p:cNvSpPr/>
          <p:nvPr/>
        </p:nvSpPr>
        <p:spPr>
          <a:xfrm>
            <a:off x="2837793" y="4834760"/>
            <a:ext cx="725214" cy="798785"/>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A27F37C-E6C3-9774-83D2-918562A65DA0}"/>
              </a:ext>
            </a:extLst>
          </p:cNvPr>
          <p:cNvSpPr/>
          <p:nvPr/>
        </p:nvSpPr>
        <p:spPr>
          <a:xfrm>
            <a:off x="7546427" y="4335518"/>
            <a:ext cx="814552" cy="394138"/>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77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a:xfrm>
            <a:off x="9437199" y="6492875"/>
            <a:ext cx="2743200" cy="365125"/>
          </a:xfrm>
        </p:spPr>
        <p:txBody>
          <a:bodyPr/>
          <a:lstStyle/>
          <a:p>
            <a:fld id="{8C5345CB-08B2-4C0F-BE86-052F0BDBC496}" type="slidenum">
              <a:rPr lang="en-US" smtClean="0"/>
              <a:t>37</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457200" y="321612"/>
            <a:ext cx="11214089" cy="1938992"/>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In the </a:t>
            </a:r>
            <a:r>
              <a:rPr lang="en-US" sz="2000" b="1" dirty="0">
                <a:solidFill>
                  <a:srgbClr val="0070C0"/>
                </a:solidFill>
                <a:latin typeface="Century Gothic" panose="020B0502020202020204" pitchFamily="34" charset="0"/>
              </a:rPr>
              <a:t>Export</a:t>
            </a:r>
            <a:r>
              <a:rPr lang="en-US" sz="2000" dirty="0">
                <a:solidFill>
                  <a:srgbClr val="0070C0"/>
                </a:solidFill>
                <a:latin typeface="Century Gothic" panose="020B0502020202020204" pitchFamily="34" charset="0"/>
              </a:rPr>
              <a:t> section, you can elect to export questions from your Question bank in various formats; and in the </a:t>
            </a:r>
            <a:r>
              <a:rPr lang="en-US" sz="2000" b="1" dirty="0">
                <a:solidFill>
                  <a:srgbClr val="0070C0"/>
                </a:solidFill>
                <a:latin typeface="Century Gothic" panose="020B0502020202020204" pitchFamily="34" charset="0"/>
              </a:rPr>
              <a:t>Import </a:t>
            </a:r>
            <a:r>
              <a:rPr lang="en-US" sz="2000" dirty="0">
                <a:solidFill>
                  <a:srgbClr val="0070C0"/>
                </a:solidFill>
                <a:latin typeface="Century Gothic" panose="020B0502020202020204" pitchFamily="34" charset="0"/>
              </a:rPr>
              <a:t>tab, you can elect to import questions from a file.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These features might be useful if you are using multiple platforms, sharing quiz questions with colleagues, or if you use Moodle at multiple institutions. </a:t>
            </a:r>
            <a:r>
              <a:rPr lang="en-US" sz="2000" b="1" i="1" dirty="0">
                <a:solidFill>
                  <a:srgbClr val="0070C0"/>
                </a:solidFill>
                <a:latin typeface="Century Gothic" panose="020B0502020202020204" pitchFamily="34" charset="0"/>
              </a:rPr>
              <a:t>Note: Not all format types support all types of quiz questions</a:t>
            </a:r>
            <a:r>
              <a:rPr lang="en-US" sz="2000" i="1" dirty="0">
                <a:solidFill>
                  <a:srgbClr val="0070C0"/>
                </a:solidFill>
                <a:latin typeface="Century Gothic" panose="020B0502020202020204" pitchFamily="34" charset="0"/>
              </a:rPr>
              <a:t>. Review your specific needs and compatibilities.</a:t>
            </a:r>
          </a:p>
        </p:txBody>
      </p:sp>
      <p:pic>
        <p:nvPicPr>
          <p:cNvPr id="6" name="Picture 5">
            <a:extLst>
              <a:ext uri="{FF2B5EF4-FFF2-40B4-BE49-F238E27FC236}">
                <a16:creationId xmlns:a16="http://schemas.microsoft.com/office/drawing/2014/main" id="{3E2452F3-7D77-4333-9EB4-DB2C8C5862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51393" y="2334142"/>
            <a:ext cx="4723504" cy="4085194"/>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CE04D2AE-93C4-429D-A76F-26D244922DA3}"/>
              </a:ext>
            </a:extLst>
          </p:cNvPr>
          <p:cNvSpPr txBox="1"/>
          <p:nvPr/>
        </p:nvSpPr>
        <p:spPr>
          <a:xfrm>
            <a:off x="457200" y="2398528"/>
            <a:ext cx="4893981" cy="3139321"/>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The Aiken format can simply export some types of questions to a text file. The Moodle XML format is good for exporting questions to later be used again in Moodle. You can get additional information about the File formats by putting your cursor over the question mark icons     .</a:t>
            </a:r>
          </a:p>
          <a:p>
            <a:endParaRPr lang="en-US" sz="2000" dirty="0">
              <a:solidFill>
                <a:srgbClr val="0070C0"/>
              </a:solidFill>
              <a:latin typeface="Century Gothic" panose="020B0502020202020204" pitchFamily="34" charset="0"/>
            </a:endParaRPr>
          </a:p>
          <a:p>
            <a:r>
              <a:rPr lang="en-US" dirty="0">
                <a:solidFill>
                  <a:srgbClr val="0070C0"/>
                </a:solidFill>
                <a:latin typeface="Century Gothic" panose="020B0502020202020204" pitchFamily="34" charset="0"/>
              </a:rPr>
              <a:t>Additional information can be found </a:t>
            </a:r>
            <a:r>
              <a:rPr lang="en-US" dirty="0">
                <a:solidFill>
                  <a:srgbClr val="0070C0"/>
                </a:solidFill>
                <a:latin typeface="Century Gothic" panose="020B0502020202020204" pitchFamily="34" charset="0"/>
                <a:hlinkClick r:id="rId3"/>
              </a:rPr>
              <a:t>here</a:t>
            </a:r>
            <a:r>
              <a:rPr lang="en-US" dirty="0">
                <a:solidFill>
                  <a:srgbClr val="0070C0"/>
                </a:solidFill>
                <a:latin typeface="Century Gothic" panose="020B0502020202020204" pitchFamily="34" charset="0"/>
              </a:rPr>
              <a:t>.</a:t>
            </a:r>
          </a:p>
        </p:txBody>
      </p:sp>
      <p:pic>
        <p:nvPicPr>
          <p:cNvPr id="8" name="Picture 7">
            <a:extLst>
              <a:ext uri="{FF2B5EF4-FFF2-40B4-BE49-F238E27FC236}">
                <a16:creationId xmlns:a16="http://schemas.microsoft.com/office/drawing/2014/main" id="{5E34110B-4192-4749-A42F-E3CE32D0074A}"/>
              </a:ext>
            </a:extLst>
          </p:cNvPr>
          <p:cNvPicPr>
            <a:picLocks noChangeAspect="1"/>
          </p:cNvPicPr>
          <p:nvPr/>
        </p:nvPicPr>
        <p:blipFill>
          <a:blip r:embed="rId4"/>
          <a:stretch>
            <a:fillRect/>
          </a:stretch>
        </p:blipFill>
        <p:spPr>
          <a:xfrm>
            <a:off x="3528953" y="4610948"/>
            <a:ext cx="276496" cy="262670"/>
          </a:xfrm>
          <a:prstGeom prst="rect">
            <a:avLst/>
          </a:prstGeom>
          <a:effectLst>
            <a:outerShdw blurRad="63500" sx="102000" sy="102000" algn="ctr" rotWithShape="0">
              <a:prstClr val="black">
                <a:alpha val="40000"/>
              </a:prstClr>
            </a:outerShdw>
          </a:effectLst>
        </p:spPr>
      </p:pic>
      <p:cxnSp>
        <p:nvCxnSpPr>
          <p:cNvPr id="10" name="Straight Arrow Connector 9">
            <a:extLst>
              <a:ext uri="{FF2B5EF4-FFF2-40B4-BE49-F238E27FC236}">
                <a16:creationId xmlns:a16="http://schemas.microsoft.com/office/drawing/2014/main" id="{263644B0-55E9-4A2D-8808-4649E30A20B1}"/>
              </a:ext>
            </a:extLst>
          </p:cNvPr>
          <p:cNvCxnSpPr>
            <a:cxnSpLocks/>
          </p:cNvCxnSpPr>
          <p:nvPr/>
        </p:nvCxnSpPr>
        <p:spPr>
          <a:xfrm flipV="1">
            <a:off x="4581525" y="4120055"/>
            <a:ext cx="4720130" cy="7249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8151EF3-BBCE-1478-C79A-B4B11B19A45D}"/>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217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38</a:t>
            </a:fld>
            <a:endParaRPr lang="en-US" dirty="0"/>
          </a:p>
        </p:txBody>
      </p:sp>
      <p:sp>
        <p:nvSpPr>
          <p:cNvPr id="4" name="Title 3">
            <a:extLst>
              <a:ext uri="{FF2B5EF4-FFF2-40B4-BE49-F238E27FC236}">
                <a16:creationId xmlns:a16="http://schemas.microsoft.com/office/drawing/2014/main" id="{CC8D0727-FCFF-497F-A512-8F59F27931B8}"/>
              </a:ext>
            </a:extLst>
          </p:cNvPr>
          <p:cNvSpPr txBox="1">
            <a:spLocks/>
          </p:cNvSpPr>
          <p:nvPr/>
        </p:nvSpPr>
        <p:spPr>
          <a:xfrm>
            <a:off x="430749" y="864198"/>
            <a:ext cx="11330501" cy="1439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rgbClr val="0132CF"/>
                </a:solidFill>
                <a:latin typeface="Century Gothic" panose="020B0502020202020204" pitchFamily="34" charset="0"/>
              </a:rPr>
              <a:t>5. Changing Quiz or Assignment Settings for a Single Student</a:t>
            </a:r>
          </a:p>
        </p:txBody>
      </p:sp>
      <p:sp>
        <p:nvSpPr>
          <p:cNvPr id="5" name="TextBox 4">
            <a:extLst>
              <a:ext uri="{FF2B5EF4-FFF2-40B4-BE49-F238E27FC236}">
                <a16:creationId xmlns:a16="http://schemas.microsoft.com/office/drawing/2014/main" id="{35852093-4ABD-4186-9CBF-2984ACED47FC}"/>
              </a:ext>
            </a:extLst>
          </p:cNvPr>
          <p:cNvSpPr txBox="1"/>
          <p:nvPr/>
        </p:nvSpPr>
        <p:spPr>
          <a:xfrm>
            <a:off x="858912" y="3008585"/>
            <a:ext cx="11001375" cy="1938992"/>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Sometimes a single student needs more flexibility in terms of when they write the quiz, or sometimes special accommodations will require that a student be given more time.</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In Moodle, you can ‘override’ the quiz settings for a single student.</a:t>
            </a:r>
          </a:p>
        </p:txBody>
      </p:sp>
      <p:sp>
        <p:nvSpPr>
          <p:cNvPr id="2" name="Rectangle 1">
            <a:extLst>
              <a:ext uri="{FF2B5EF4-FFF2-40B4-BE49-F238E27FC236}">
                <a16:creationId xmlns:a16="http://schemas.microsoft.com/office/drawing/2014/main" id="{0102A6AB-364C-3641-BDCD-DD58D8CF7247}"/>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478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39</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3867806" y="648093"/>
            <a:ext cx="2532993" cy="1938992"/>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Go to your quiz page, select the </a:t>
            </a:r>
            <a:r>
              <a:rPr lang="en-US" sz="2400" b="1" dirty="0">
                <a:solidFill>
                  <a:srgbClr val="0070C0"/>
                </a:solidFill>
                <a:latin typeface="Century Gothic" panose="020B0502020202020204" pitchFamily="34" charset="0"/>
              </a:rPr>
              <a:t>More</a:t>
            </a:r>
            <a:r>
              <a:rPr lang="en-US" sz="2400" dirty="0">
                <a:solidFill>
                  <a:srgbClr val="0070C0"/>
                </a:solidFill>
                <a:latin typeface="Century Gothic" panose="020B0502020202020204" pitchFamily="34" charset="0"/>
              </a:rPr>
              <a:t> tab, and then select </a:t>
            </a:r>
            <a:r>
              <a:rPr lang="en-US" sz="2400" b="1" dirty="0">
                <a:solidFill>
                  <a:srgbClr val="0070C0"/>
                </a:solidFill>
                <a:latin typeface="Century Gothic" panose="020B0502020202020204" pitchFamily="34" charset="0"/>
              </a:rPr>
              <a:t>Overrides.</a:t>
            </a:r>
          </a:p>
        </p:txBody>
      </p:sp>
      <p:pic>
        <p:nvPicPr>
          <p:cNvPr id="2" name="Picture 1">
            <a:extLst>
              <a:ext uri="{FF2B5EF4-FFF2-40B4-BE49-F238E27FC236}">
                <a16:creationId xmlns:a16="http://schemas.microsoft.com/office/drawing/2014/main" id="{92F4D915-340F-445B-AF63-1ACEB68048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20284" y="648093"/>
            <a:ext cx="5108889" cy="2158169"/>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8F184BE6-F703-41AA-8C90-29433F17A5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7638" y="4778136"/>
            <a:ext cx="7228601" cy="1714739"/>
          </a:xfrm>
          <a:prstGeom prst="rect">
            <a:avLst/>
          </a:prstGeom>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DBA19B5E-9662-4DD1-AEF4-58D97CE9FC20}"/>
              </a:ext>
            </a:extLst>
          </p:cNvPr>
          <p:cNvSpPr txBox="1"/>
          <p:nvPr/>
        </p:nvSpPr>
        <p:spPr>
          <a:xfrm>
            <a:off x="561028" y="3079396"/>
            <a:ext cx="5839772" cy="1200329"/>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To add special parameters for an individual student, select </a:t>
            </a:r>
            <a:r>
              <a:rPr lang="en-US" sz="2400" b="1" dirty="0">
                <a:solidFill>
                  <a:srgbClr val="0070C0"/>
                </a:solidFill>
                <a:latin typeface="Century Gothic" panose="020B0502020202020204" pitchFamily="34" charset="0"/>
              </a:rPr>
              <a:t>Add user override</a:t>
            </a:r>
            <a:r>
              <a:rPr lang="en-US" sz="2400" dirty="0">
                <a:solidFill>
                  <a:srgbClr val="0070C0"/>
                </a:solidFill>
                <a:latin typeface="Century Gothic" panose="020B0502020202020204" pitchFamily="34" charset="0"/>
              </a:rPr>
              <a:t> on the new page.</a:t>
            </a:r>
          </a:p>
        </p:txBody>
      </p:sp>
      <p:sp>
        <p:nvSpPr>
          <p:cNvPr id="11" name="Rectangle 10">
            <a:extLst>
              <a:ext uri="{FF2B5EF4-FFF2-40B4-BE49-F238E27FC236}">
                <a16:creationId xmlns:a16="http://schemas.microsoft.com/office/drawing/2014/main" id="{852F93EE-B5CD-D2FC-7AB9-C912FDBCD9DE}"/>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C1A0C8B-0A52-AE22-5CB3-EFCEF0A96375}"/>
              </a:ext>
            </a:extLst>
          </p:cNvPr>
          <p:cNvSpPr/>
          <p:nvPr/>
        </p:nvSpPr>
        <p:spPr>
          <a:xfrm>
            <a:off x="10110951" y="1313793"/>
            <a:ext cx="1576551" cy="1072055"/>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D238561-B5D6-80A2-D0F0-5B3618D5B2D1}"/>
              </a:ext>
            </a:extLst>
          </p:cNvPr>
          <p:cNvSpPr/>
          <p:nvPr/>
        </p:nvSpPr>
        <p:spPr>
          <a:xfrm>
            <a:off x="3300248" y="5774957"/>
            <a:ext cx="1933904" cy="615333"/>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3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B1EDEE-0C27-3C2B-D08C-816D6043EE2D}"/>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4</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95952" y="596303"/>
            <a:ext cx="5199367" cy="830997"/>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In the window that appears, select the </a:t>
            </a:r>
            <a:r>
              <a:rPr lang="en-US" sz="2400" b="1" dirty="0">
                <a:solidFill>
                  <a:srgbClr val="0070C0"/>
                </a:solidFill>
                <a:latin typeface="Century Gothic" panose="020B0502020202020204" pitchFamily="34" charset="0"/>
              </a:rPr>
              <a:t>Quiz</a:t>
            </a:r>
            <a:r>
              <a:rPr lang="en-US" sz="2400" dirty="0">
                <a:solidFill>
                  <a:srgbClr val="0070C0"/>
                </a:solidFill>
                <a:latin typeface="Century Gothic" panose="020B0502020202020204" pitchFamily="34" charset="0"/>
              </a:rPr>
              <a:t> icon. </a:t>
            </a:r>
          </a:p>
        </p:txBody>
      </p:sp>
      <p:pic>
        <p:nvPicPr>
          <p:cNvPr id="10" name="Picture 9">
            <a:extLst>
              <a:ext uri="{FF2B5EF4-FFF2-40B4-BE49-F238E27FC236}">
                <a16:creationId xmlns:a16="http://schemas.microsoft.com/office/drawing/2014/main" id="{BA3805E5-D437-4F60-9BE9-048D91F40A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44498" y="466012"/>
            <a:ext cx="4773702" cy="5925976"/>
          </a:xfrm>
          <a:prstGeom prst="rect">
            <a:avLst/>
          </a:prstGeom>
          <a:effectLst>
            <a:outerShdw blurRad="63500" sx="102000" sy="102000" algn="ctr" rotWithShape="0">
              <a:prstClr val="black">
                <a:alpha val="40000"/>
              </a:prstClr>
            </a:outerShdw>
          </a:effectLst>
        </p:spPr>
      </p:pic>
      <p:cxnSp>
        <p:nvCxnSpPr>
          <p:cNvPr id="13" name="Straight Arrow Connector 12">
            <a:extLst>
              <a:ext uri="{FF2B5EF4-FFF2-40B4-BE49-F238E27FC236}">
                <a16:creationId xmlns:a16="http://schemas.microsoft.com/office/drawing/2014/main" id="{CA27D904-77D9-4AF9-BE9E-1C866B1DB47C}"/>
              </a:ext>
            </a:extLst>
          </p:cNvPr>
          <p:cNvCxnSpPr>
            <a:cxnSpLocks/>
          </p:cNvCxnSpPr>
          <p:nvPr/>
        </p:nvCxnSpPr>
        <p:spPr>
          <a:xfrm>
            <a:off x="2669059" y="1519881"/>
            <a:ext cx="7966114" cy="2060530"/>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DE6DEB07-CC7E-6E66-C6B4-D3AE68BC69F1}"/>
              </a:ext>
            </a:extLst>
          </p:cNvPr>
          <p:cNvSpPr/>
          <p:nvPr/>
        </p:nvSpPr>
        <p:spPr>
          <a:xfrm>
            <a:off x="10794124" y="3136965"/>
            <a:ext cx="786980" cy="962069"/>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215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40</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676498" y="920621"/>
            <a:ext cx="3959214" cy="5016758"/>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Search for the student in question by typing the student’s name or using the drop-down menu.</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From here you can change when the quiz becomes available to the student, when it will no longer be available, as well as how much time the student has to complete the quiz once he/she has begun.</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 can also change how many attempts a student is allowed.</a:t>
            </a:r>
          </a:p>
        </p:txBody>
      </p:sp>
      <p:pic>
        <p:nvPicPr>
          <p:cNvPr id="4" name="Picture 3">
            <a:extLst>
              <a:ext uri="{FF2B5EF4-FFF2-40B4-BE49-F238E27FC236}">
                <a16:creationId xmlns:a16="http://schemas.microsoft.com/office/drawing/2014/main" id="{8F184BE6-F703-41AA-8C90-29433F17A5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09043" y="1078623"/>
            <a:ext cx="5968192" cy="4700753"/>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6F333DF5-300B-B2AC-32EA-C8E5E4E2F95F}"/>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72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5</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7345498" y="499772"/>
            <a:ext cx="4518710" cy="5632311"/>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A new window will open. Give your quiz a Name or title.</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You can also add a description and choose whether the description will appear on the course page below the quiz. </a:t>
            </a:r>
          </a:p>
          <a:p>
            <a:endParaRPr lang="en-US" sz="2400" b="1" dirty="0">
              <a:solidFill>
                <a:srgbClr val="0070C0"/>
              </a:solidFill>
              <a:latin typeface="Century Gothic" panose="020B0502020202020204" pitchFamily="34" charset="0"/>
            </a:endParaRPr>
          </a:p>
          <a:p>
            <a:r>
              <a:rPr lang="en-US" sz="2400" b="1" dirty="0">
                <a:solidFill>
                  <a:srgbClr val="0070C0"/>
                </a:solidFill>
                <a:latin typeface="Century Gothic" panose="020B0502020202020204" pitchFamily="34" charset="0"/>
              </a:rPr>
              <a:t>The description can be informative for students; e.g., “Optional Practice Quiz,” or “Quiz 1 </a:t>
            </a:r>
            <a:r>
              <a:rPr lang="en-US" sz="2400" b="1" u="sng" dirty="0">
                <a:solidFill>
                  <a:srgbClr val="0070C0"/>
                </a:solidFill>
                <a:latin typeface="Century Gothic" panose="020B0502020202020204" pitchFamily="34" charset="0"/>
              </a:rPr>
              <a:t>Due September 14 by 6 PM</a:t>
            </a:r>
            <a:r>
              <a:rPr lang="en-US" sz="2400" b="1" dirty="0">
                <a:solidFill>
                  <a:srgbClr val="0070C0"/>
                </a:solidFill>
                <a:latin typeface="Century Gothic" panose="020B0502020202020204" pitchFamily="34" charset="0"/>
              </a:rPr>
              <a:t>,” etc.</a:t>
            </a:r>
          </a:p>
        </p:txBody>
      </p:sp>
      <p:pic>
        <p:nvPicPr>
          <p:cNvPr id="10" name="Picture 9">
            <a:extLst>
              <a:ext uri="{FF2B5EF4-FFF2-40B4-BE49-F238E27FC236}">
                <a16:creationId xmlns:a16="http://schemas.microsoft.com/office/drawing/2014/main" id="{BA3805E5-D437-4F60-9BE9-048D91F40A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7673" y="1173892"/>
            <a:ext cx="6350152" cy="4284073"/>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E8F89532-1786-3CB0-6713-9A693DB3EBBC}"/>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9AD9525-8096-1B6E-1746-EF6ED07CDDDA}"/>
              </a:ext>
            </a:extLst>
          </p:cNvPr>
          <p:cNvSpPr/>
          <p:nvPr/>
        </p:nvSpPr>
        <p:spPr>
          <a:xfrm>
            <a:off x="672662" y="2213669"/>
            <a:ext cx="5486399" cy="455959"/>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63E1CA9-779F-3C01-43CA-9C1E6C89D6AE}"/>
              </a:ext>
            </a:extLst>
          </p:cNvPr>
          <p:cNvSpPr/>
          <p:nvPr/>
        </p:nvSpPr>
        <p:spPr>
          <a:xfrm>
            <a:off x="2112579" y="5034457"/>
            <a:ext cx="2354317" cy="336330"/>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98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6</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744257" y="1317178"/>
            <a:ext cx="4124328" cy="1938992"/>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Scroll down.</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Click the little arrow heads to see the quiz parameters that can be changed.</a:t>
            </a:r>
          </a:p>
        </p:txBody>
      </p:sp>
      <p:pic>
        <p:nvPicPr>
          <p:cNvPr id="10" name="Picture 9">
            <a:extLst>
              <a:ext uri="{FF2B5EF4-FFF2-40B4-BE49-F238E27FC236}">
                <a16:creationId xmlns:a16="http://schemas.microsoft.com/office/drawing/2014/main" id="{BA3805E5-D437-4F60-9BE9-048D91F40ACF}"/>
              </a:ext>
            </a:extLst>
          </p:cNvPr>
          <p:cNvPicPr>
            <a:picLocks noChangeAspect="1"/>
          </p:cNvPicPr>
          <p:nvPr/>
        </p:nvPicPr>
        <p:blipFill rotWithShape="1">
          <a:blip r:embed="rId2">
            <a:extLst>
              <a:ext uri="{28A0092B-C50C-407E-A947-70E740481C1C}">
                <a14:useLocalDpi xmlns:a14="http://schemas.microsoft.com/office/drawing/2010/main" val="0"/>
              </a:ext>
            </a:extLst>
          </a:blip>
          <a:srcRect r="36854"/>
          <a:stretch/>
        </p:blipFill>
        <p:spPr>
          <a:xfrm>
            <a:off x="6934550" y="1230094"/>
            <a:ext cx="4687195" cy="4397812"/>
          </a:xfrm>
          <a:prstGeom prst="rect">
            <a:avLst/>
          </a:prstGeom>
          <a:effectLst>
            <a:outerShdw blurRad="63500" sx="102000" sy="102000" algn="ctr" rotWithShape="0">
              <a:prstClr val="black">
                <a:alpha val="40000"/>
              </a:prstClr>
            </a:outerShdw>
          </a:effectLst>
        </p:spPr>
      </p:pic>
      <p:cxnSp>
        <p:nvCxnSpPr>
          <p:cNvPr id="7" name="Straight Arrow Connector 6">
            <a:extLst>
              <a:ext uri="{FF2B5EF4-FFF2-40B4-BE49-F238E27FC236}">
                <a16:creationId xmlns:a16="http://schemas.microsoft.com/office/drawing/2014/main" id="{FC28FFF5-DC6F-4722-B055-CC058E4FFEB6}"/>
              </a:ext>
            </a:extLst>
          </p:cNvPr>
          <p:cNvCxnSpPr>
            <a:cxnSpLocks/>
          </p:cNvCxnSpPr>
          <p:nvPr/>
        </p:nvCxnSpPr>
        <p:spPr>
          <a:xfrm flipV="1">
            <a:off x="5579957" y="1807779"/>
            <a:ext cx="1220236" cy="7299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0651CBF-D398-D6EA-C71B-2E685CD19551}"/>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5D3D09A-5F58-F164-3CB2-89B80423CC10}"/>
              </a:ext>
            </a:extLst>
          </p:cNvPr>
          <p:cNvSpPr/>
          <p:nvPr/>
        </p:nvSpPr>
        <p:spPr>
          <a:xfrm>
            <a:off x="7065636" y="1317178"/>
            <a:ext cx="367862" cy="942546"/>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1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7</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948356" y="289679"/>
            <a:ext cx="10295288" cy="3139321"/>
          </a:xfrm>
          <a:prstGeom prst="rect">
            <a:avLst/>
          </a:prstGeom>
          <a:noFill/>
        </p:spPr>
        <p:txBody>
          <a:bodyPr wrap="square" rtlCol="0">
            <a:spAutoFit/>
          </a:bodyPr>
          <a:lstStyle/>
          <a:p>
            <a:r>
              <a:rPr lang="en-US" sz="2200" b="1" dirty="0">
                <a:solidFill>
                  <a:srgbClr val="0070C0"/>
                </a:solidFill>
                <a:latin typeface="Century Gothic" panose="020B0502020202020204" pitchFamily="34" charset="0"/>
              </a:rPr>
              <a:t>Timing</a:t>
            </a:r>
          </a:p>
          <a:p>
            <a:endParaRPr lang="en-US" sz="2200" dirty="0">
              <a:solidFill>
                <a:srgbClr val="0070C0"/>
              </a:solidFill>
              <a:latin typeface="Century Gothic" panose="020B0502020202020204" pitchFamily="34" charset="0"/>
            </a:endParaRPr>
          </a:p>
          <a:p>
            <a:r>
              <a:rPr lang="en-US" sz="2200" dirty="0">
                <a:solidFill>
                  <a:srgbClr val="0070C0"/>
                </a:solidFill>
                <a:latin typeface="Century Gothic" panose="020B0502020202020204" pitchFamily="34" charset="0"/>
              </a:rPr>
              <a:t>You can decide when the quiz </a:t>
            </a:r>
            <a:r>
              <a:rPr lang="en-US" sz="2200" b="1" dirty="0">
                <a:solidFill>
                  <a:srgbClr val="0070C0"/>
                </a:solidFill>
                <a:latin typeface="Century Gothic" panose="020B0502020202020204" pitchFamily="34" charset="0"/>
              </a:rPr>
              <a:t>Opens </a:t>
            </a:r>
            <a:r>
              <a:rPr lang="en-US" sz="2200" dirty="0">
                <a:solidFill>
                  <a:srgbClr val="0070C0"/>
                </a:solidFill>
                <a:latin typeface="Century Gothic" panose="020B0502020202020204" pitchFamily="34" charset="0"/>
              </a:rPr>
              <a:t>(i.e., from what date students are able to attempt the quiz) and when it </a:t>
            </a:r>
            <a:r>
              <a:rPr lang="en-US" sz="2200" b="1" dirty="0">
                <a:solidFill>
                  <a:srgbClr val="0070C0"/>
                </a:solidFill>
                <a:latin typeface="Century Gothic" panose="020B0502020202020204" pitchFamily="34" charset="0"/>
              </a:rPr>
              <a:t>Closes</a:t>
            </a:r>
            <a:r>
              <a:rPr lang="en-US" sz="2200" dirty="0">
                <a:solidFill>
                  <a:srgbClr val="0070C0"/>
                </a:solidFill>
                <a:latin typeface="Century Gothic" panose="020B0502020202020204" pitchFamily="34" charset="0"/>
              </a:rPr>
              <a:t> (i.e., when their deadline to write it is).</a:t>
            </a:r>
            <a:br>
              <a:rPr lang="en-US" sz="2200" dirty="0">
                <a:solidFill>
                  <a:srgbClr val="0070C0"/>
                </a:solidFill>
                <a:latin typeface="Century Gothic" panose="020B0502020202020204" pitchFamily="34" charset="0"/>
              </a:rPr>
            </a:br>
            <a:br>
              <a:rPr lang="en-US" sz="2200" dirty="0">
                <a:solidFill>
                  <a:srgbClr val="0070C0"/>
                </a:solidFill>
                <a:latin typeface="Century Gothic" panose="020B0502020202020204" pitchFamily="34" charset="0"/>
              </a:rPr>
            </a:br>
            <a:r>
              <a:rPr lang="en-US" sz="2200" dirty="0">
                <a:solidFill>
                  <a:srgbClr val="0070C0"/>
                </a:solidFill>
                <a:latin typeface="Century Gothic" panose="020B0502020202020204" pitchFamily="34" charset="0"/>
              </a:rPr>
              <a:t>You can also determine how much time a student has to write the quiz once he/she has started it; and you can determine what happens when the permitted time elapses while the student is still writing the quiz.</a:t>
            </a:r>
          </a:p>
        </p:txBody>
      </p:sp>
      <p:pic>
        <p:nvPicPr>
          <p:cNvPr id="10" name="Picture 9">
            <a:extLst>
              <a:ext uri="{FF2B5EF4-FFF2-40B4-BE49-F238E27FC236}">
                <a16:creationId xmlns:a16="http://schemas.microsoft.com/office/drawing/2014/main" id="{BA3805E5-D437-4F60-9BE9-048D91F40A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40692" y="3467426"/>
            <a:ext cx="7710616" cy="3081920"/>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FDFDD2FB-0086-22DC-E25E-F1AAF8F6B675}"/>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33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8</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948356" y="439968"/>
            <a:ext cx="10295288" cy="3139321"/>
          </a:xfrm>
          <a:prstGeom prst="rect">
            <a:avLst/>
          </a:prstGeom>
          <a:noFill/>
        </p:spPr>
        <p:txBody>
          <a:bodyPr wrap="square" rtlCol="0">
            <a:spAutoFit/>
          </a:bodyPr>
          <a:lstStyle/>
          <a:p>
            <a:r>
              <a:rPr lang="en-US" sz="2000" b="1" dirty="0">
                <a:solidFill>
                  <a:srgbClr val="0070C0"/>
                </a:solidFill>
                <a:latin typeface="Century Gothic" panose="020B0502020202020204" pitchFamily="34" charset="0"/>
              </a:rPr>
              <a:t>Grade</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If you have set up your gradebook and made various </a:t>
            </a:r>
            <a:r>
              <a:rPr lang="en-US" sz="2000" b="1" dirty="0">
                <a:solidFill>
                  <a:srgbClr val="0070C0"/>
                </a:solidFill>
                <a:latin typeface="Century Gothic" panose="020B0502020202020204" pitchFamily="34" charset="0"/>
              </a:rPr>
              <a:t>Grade Categories</a:t>
            </a:r>
            <a:r>
              <a:rPr lang="en-US" sz="2000" dirty="0">
                <a:solidFill>
                  <a:srgbClr val="0070C0"/>
                </a:solidFill>
                <a:latin typeface="Century Gothic" panose="020B0502020202020204" pitchFamily="34" charset="0"/>
              </a:rPr>
              <a:t>, then you can put the quiz into a category. (</a:t>
            </a:r>
            <a:r>
              <a:rPr lang="en-US" i="1" dirty="0">
                <a:solidFill>
                  <a:srgbClr val="0070C0"/>
                </a:solidFill>
                <a:latin typeface="Century Gothic" panose="020B0502020202020204" pitchFamily="34" charset="0"/>
              </a:rPr>
              <a:t>An example of a category would be ‘Quizzes’ or ‘Short Assignments’. You can move the quiz into a category at a later time by editing the Gradebook Setup.</a:t>
            </a:r>
            <a:r>
              <a:rPr lang="en-US" sz="2000" dirty="0">
                <a:solidFill>
                  <a:srgbClr val="0070C0"/>
                </a:solidFill>
                <a:latin typeface="Century Gothic" panose="020B0502020202020204" pitchFamily="34" charset="0"/>
              </a:rPr>
              <a:t>)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 can also determine </a:t>
            </a:r>
            <a:r>
              <a:rPr lang="en-US" sz="2000" b="1" dirty="0">
                <a:solidFill>
                  <a:srgbClr val="0070C0"/>
                </a:solidFill>
                <a:latin typeface="Century Gothic" panose="020B0502020202020204" pitchFamily="34" charset="0"/>
              </a:rPr>
              <a:t>how many attempts students are allowed </a:t>
            </a:r>
            <a:r>
              <a:rPr lang="en-US" sz="2000" dirty="0">
                <a:solidFill>
                  <a:srgbClr val="0070C0"/>
                </a:solidFill>
                <a:latin typeface="Century Gothic" panose="020B0502020202020204" pitchFamily="34" charset="0"/>
              </a:rPr>
              <a:t>and, if multiple attempts are allowed, </a:t>
            </a:r>
            <a:r>
              <a:rPr lang="en-US" sz="2000" b="1" dirty="0">
                <a:solidFill>
                  <a:srgbClr val="0070C0"/>
                </a:solidFill>
                <a:latin typeface="Century Gothic" panose="020B0502020202020204" pitchFamily="34" charset="0"/>
              </a:rPr>
              <a:t>how the student’s grade for the assignment will be calculated</a:t>
            </a:r>
            <a:r>
              <a:rPr lang="en-US" sz="2000" dirty="0">
                <a:solidFill>
                  <a:srgbClr val="0070C0"/>
                </a:solidFill>
                <a:latin typeface="Century Gothic" panose="020B0502020202020204" pitchFamily="34" charset="0"/>
              </a:rPr>
              <a:t> after multiple attempts.</a:t>
            </a:r>
          </a:p>
        </p:txBody>
      </p:sp>
      <p:pic>
        <p:nvPicPr>
          <p:cNvPr id="10" name="Picture 9">
            <a:extLst>
              <a:ext uri="{FF2B5EF4-FFF2-40B4-BE49-F238E27FC236}">
                <a16:creationId xmlns:a16="http://schemas.microsoft.com/office/drawing/2014/main" id="{BA3805E5-D437-4F60-9BE9-048D91F40A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34860" y="3804997"/>
            <a:ext cx="5722280" cy="2687878"/>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8714F578-E89F-2EBB-9DB1-4B3EE5B5E2C9}"/>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98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9</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948356" y="672738"/>
            <a:ext cx="10295288" cy="2246769"/>
          </a:xfrm>
          <a:prstGeom prst="rect">
            <a:avLst/>
          </a:prstGeom>
          <a:noFill/>
        </p:spPr>
        <p:txBody>
          <a:bodyPr wrap="square" rtlCol="0">
            <a:spAutoFit/>
          </a:bodyPr>
          <a:lstStyle/>
          <a:p>
            <a:r>
              <a:rPr lang="en-US" sz="2000" b="1" dirty="0">
                <a:solidFill>
                  <a:srgbClr val="0070C0"/>
                </a:solidFill>
                <a:latin typeface="Century Gothic" panose="020B0502020202020204" pitchFamily="34" charset="0"/>
              </a:rPr>
              <a:t>Layout</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 can decide how many questions appear on each ‘page’ of the quiz (i.e., how many questions the student can see at once); and you can decide whether students can freely return to previous pages of the quiz before the final submission.</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This can also be revised at a later stage.</a:t>
            </a:r>
          </a:p>
        </p:txBody>
      </p:sp>
      <p:pic>
        <p:nvPicPr>
          <p:cNvPr id="10" name="Picture 9">
            <a:extLst>
              <a:ext uri="{FF2B5EF4-FFF2-40B4-BE49-F238E27FC236}">
                <a16:creationId xmlns:a16="http://schemas.microsoft.com/office/drawing/2014/main" id="{BA3805E5-D437-4F60-9BE9-048D91F40A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2029" y="3373036"/>
            <a:ext cx="6767943" cy="3027764"/>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D6192154-13A6-1165-FEBC-53DBD423490C}"/>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18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4704</TotalTime>
  <Words>2858</Words>
  <Application>Microsoft Office PowerPoint</Application>
  <PresentationFormat>Widescreen</PresentationFormat>
  <Paragraphs>208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Basic Introduction to Moodle Quizzes and the Question Bank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Moodle for Teachers</dc:title>
  <dc:creator>Jordan Glass</dc:creator>
  <cp:lastModifiedBy>Jordan Glass</cp:lastModifiedBy>
  <cp:revision>188</cp:revision>
  <dcterms:created xsi:type="dcterms:W3CDTF">2022-08-04T13:45:41Z</dcterms:created>
  <dcterms:modified xsi:type="dcterms:W3CDTF">2023-08-25T14:56:43Z</dcterms:modified>
</cp:coreProperties>
</file>